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67" r:id="rId2"/>
    <p:sldId id="268" r:id="rId3"/>
    <p:sldId id="309" r:id="rId4"/>
    <p:sldId id="525" r:id="rId5"/>
    <p:sldId id="526" r:id="rId6"/>
    <p:sldId id="527" r:id="rId7"/>
    <p:sldId id="528" r:id="rId8"/>
    <p:sldId id="401" r:id="rId9"/>
    <p:sldId id="529" r:id="rId10"/>
    <p:sldId id="530" r:id="rId11"/>
    <p:sldId id="531" r:id="rId12"/>
    <p:sldId id="532" r:id="rId13"/>
    <p:sldId id="533" r:id="rId14"/>
    <p:sldId id="534" r:id="rId15"/>
    <p:sldId id="535" r:id="rId16"/>
    <p:sldId id="536" r:id="rId17"/>
    <p:sldId id="402" r:id="rId18"/>
    <p:sldId id="537" r:id="rId19"/>
    <p:sldId id="538" r:id="rId20"/>
    <p:sldId id="407" r:id="rId21"/>
    <p:sldId id="421" r:id="rId22"/>
    <p:sldId id="490" r:id="rId23"/>
    <p:sldId id="491" r:id="rId24"/>
    <p:sldId id="492" r:id="rId25"/>
    <p:sldId id="422"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551" r:id="rId39"/>
    <p:sldId id="33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608EB5"/>
    <a:srgbClr val="A3C8E3"/>
    <a:srgbClr val="B5ADA6"/>
    <a:srgbClr val="003D79"/>
    <a:srgbClr val="FFE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26" autoAdjust="0"/>
  </p:normalViewPr>
  <p:slideViewPr>
    <p:cSldViewPr>
      <p:cViewPr varScale="1">
        <p:scale>
          <a:sx n="75" d="100"/>
          <a:sy n="75" d="100"/>
        </p:scale>
        <p:origin x="1085" y="43"/>
      </p:cViewPr>
      <p:guideLst>
        <p:guide orient="horz" pos="2160"/>
        <p:guide pos="2880"/>
      </p:guideLst>
    </p:cSldViewPr>
  </p:slideViewPr>
  <p:outlineViewPr>
    <p:cViewPr>
      <p:scale>
        <a:sx n="33" d="100"/>
        <a:sy n="33" d="100"/>
      </p:scale>
      <p:origin x="0" y="-49752"/>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54" d="100"/>
          <a:sy n="54" d="100"/>
        </p:scale>
        <p:origin x="217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36083C-68D2-449E-B700-3C6F48B1EEF7}" type="datetimeFigureOut">
              <a:rPr lang="en-US" smtClean="0"/>
              <a:t>5/3/2019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EB5244-9716-4337-8091-FD8D68907B5B}" type="slidenum">
              <a:rPr lang="en-US" smtClean="0"/>
              <a:t>‹#›</a:t>
            </a:fld>
            <a:endParaRPr lang="en-US"/>
          </a:p>
        </p:txBody>
      </p:sp>
    </p:spTree>
    <p:extLst>
      <p:ext uri="{BB962C8B-B14F-4D97-AF65-F5344CB8AC3E}">
        <p14:creationId xmlns:p14="http://schemas.microsoft.com/office/powerpoint/2010/main" val="3149984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19295-55E9-4BDF-ADA6-EF59D23951EF}" type="datetimeFigureOut">
              <a:rPr lang="en-US" smtClean="0"/>
              <a:t>5/3/2019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0E23F-DF83-4AC6-B3AB-1C69ED384658}" type="slidenum">
              <a:rPr lang="en-US" smtClean="0"/>
              <a:t>‹#›</a:t>
            </a:fld>
            <a:endParaRPr lang="en-US"/>
          </a:p>
        </p:txBody>
      </p:sp>
    </p:spTree>
    <p:extLst>
      <p:ext uri="{BB962C8B-B14F-4D97-AF65-F5344CB8AC3E}">
        <p14:creationId xmlns:p14="http://schemas.microsoft.com/office/powerpoint/2010/main" val="9333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wm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wm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683169"/>
            <a:ext cx="7772400" cy="1621005"/>
          </a:xfrm>
        </p:spPr>
        <p:txBody>
          <a:bodyPr anchor="t"/>
          <a:lstStyle>
            <a:lvl1pPr algn="ctr">
              <a:defRPr sz="4800" b="1" cap="all">
                <a:latin typeface="+mj-lt"/>
                <a:cs typeface="Arial" panose="020B0604020202020204" pitchFamily="34" charset="0"/>
              </a:defRPr>
            </a:lvl1pPr>
          </a:lstStyle>
          <a:p>
            <a:r>
              <a:rPr lang="en-US" dirty="0"/>
              <a:t>Click to edit </a:t>
            </a:r>
            <a:br>
              <a:rPr lang="en-US" dirty="0"/>
            </a:br>
            <a:r>
              <a:rPr lang="en-US" dirty="0"/>
              <a:t>Master title  </a:t>
            </a:r>
          </a:p>
        </p:txBody>
      </p:sp>
      <p:sp>
        <p:nvSpPr>
          <p:cNvPr id="3" name="Text Placeholder 2"/>
          <p:cNvSpPr>
            <a:spLocks noGrp="1"/>
          </p:cNvSpPr>
          <p:nvPr>
            <p:ph type="body" idx="1" hasCustomPrompt="1"/>
          </p:nvPr>
        </p:nvSpPr>
        <p:spPr>
          <a:xfrm>
            <a:off x="697902" y="3646266"/>
            <a:ext cx="7772400" cy="685800"/>
          </a:xfrm>
        </p:spPr>
        <p:txBody>
          <a:bodyPr anchor="b">
            <a:normAutofit/>
          </a:bodyPr>
          <a:lstStyle>
            <a:lvl1pPr marL="0" indent="0" algn="ctr">
              <a:buNone/>
              <a:defRPr sz="2800" b="1" i="1" baseline="0">
                <a:solidFill>
                  <a:srgbClr val="608EB5"/>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presenter’s name</a:t>
            </a:r>
          </a:p>
        </p:txBody>
      </p:sp>
      <p:sp>
        <p:nvSpPr>
          <p:cNvPr id="7" name="Picture Placeholder 2"/>
          <p:cNvSpPr>
            <a:spLocks noGrp="1"/>
          </p:cNvSpPr>
          <p:nvPr>
            <p:ph type="pic" idx="10" hasCustomPrompt="1"/>
          </p:nvPr>
        </p:nvSpPr>
        <p:spPr>
          <a:xfrm>
            <a:off x="697902" y="4610910"/>
            <a:ext cx="7784502" cy="1640846"/>
          </a:xfrm>
        </p:spPr>
        <p:txBody>
          <a:bodyPr/>
          <a:lstStyle>
            <a:lvl1pPr marL="0" indent="0" algn="ctr">
              <a:buNone/>
              <a:defRPr sz="3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(optional)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2921" y="469599"/>
            <a:ext cx="2594479" cy="76596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94" b="-36"/>
          <a:stretch/>
        </p:blipFill>
        <p:spPr>
          <a:xfrm>
            <a:off x="-11151" y="6593848"/>
            <a:ext cx="9155151" cy="271682"/>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94694" b="-36"/>
          <a:stretch/>
        </p:blipFill>
        <p:spPr>
          <a:xfrm flipV="1">
            <a:off x="0" y="0"/>
            <a:ext cx="9144000" cy="304800"/>
          </a:xfrm>
          <a:prstGeom prst="rect">
            <a:avLst/>
          </a:prstGeom>
          <a:scene3d>
            <a:camera prst="orthographicFront">
              <a:rot lat="21299999" lon="0" rev="0"/>
            </a:camera>
            <a:lightRig rig="threePt" dir="t"/>
          </a:scene3d>
        </p:spPr>
      </p:pic>
      <p:cxnSp>
        <p:nvCxnSpPr>
          <p:cNvPr id="12" name="Straight Connector 11"/>
          <p:cNvCxnSpPr/>
          <p:nvPr userDrawn="1"/>
        </p:nvCxnSpPr>
        <p:spPr>
          <a:xfrm>
            <a:off x="-152400" y="3646266"/>
            <a:ext cx="9448800" cy="0"/>
          </a:xfrm>
          <a:prstGeom prst="line">
            <a:avLst/>
          </a:prstGeom>
          <a:ln w="76200">
            <a:solidFill>
              <a:srgbClr val="B5ADA6"/>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3" name="Rectangle 12"/>
          <p:cNvSpPr/>
          <p:nvPr userDrawn="1"/>
        </p:nvSpPr>
        <p:spPr>
          <a:xfrm>
            <a:off x="0" y="-39692"/>
            <a:ext cx="9144000" cy="4154120"/>
          </a:xfrm>
          <a:prstGeom prst="rect">
            <a:avLst/>
          </a:prstGeom>
          <a:solidFill>
            <a:srgbClr val="A3C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47700" y="2467146"/>
            <a:ext cx="7772400" cy="1279452"/>
          </a:xfrm>
        </p:spPr>
        <p:txBody>
          <a:bodyPr anchor="t"/>
          <a:lstStyle>
            <a:lvl1pPr algn="ctr">
              <a:defRPr sz="4400" b="1" cap="all">
                <a:latin typeface="+mj-lt"/>
              </a:defRPr>
            </a:lvl1pPr>
          </a:lstStyle>
          <a:p>
            <a:r>
              <a:rPr lang="en-US" dirty="0"/>
              <a:t>Click to edit </a:t>
            </a:r>
            <a:br>
              <a:rPr lang="en-US" dirty="0"/>
            </a:br>
            <a:r>
              <a:rPr lang="en-US" dirty="0"/>
              <a:t>section title  </a:t>
            </a:r>
          </a:p>
        </p:txBody>
      </p:sp>
      <p:sp>
        <p:nvSpPr>
          <p:cNvPr id="7" name="Text Placeholder 2"/>
          <p:cNvSpPr>
            <a:spLocks noGrp="1"/>
          </p:cNvSpPr>
          <p:nvPr>
            <p:ph type="body" idx="1" hasCustomPrompt="1"/>
          </p:nvPr>
        </p:nvSpPr>
        <p:spPr>
          <a:xfrm>
            <a:off x="647700" y="4542957"/>
            <a:ext cx="7772400" cy="585787"/>
          </a:xfrm>
        </p:spPr>
        <p:txBody>
          <a:bodyPr anchor="b">
            <a:normAutofit/>
          </a:bodyPr>
          <a:lstStyle>
            <a:lvl1pPr marL="0" indent="0" algn="ctr">
              <a:buNone/>
              <a:defRPr sz="3200" b="1" i="1">
                <a:solidFill>
                  <a:srgbClr val="608EB5"/>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subhead (optional)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650" y="5943600"/>
            <a:ext cx="1028700" cy="793514"/>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94" b="-36"/>
          <a:stretch/>
        </p:blipFill>
        <p:spPr>
          <a:xfrm>
            <a:off x="0" y="4114428"/>
            <a:ext cx="9155151" cy="228972"/>
          </a:xfrm>
          <a:prstGeom prst="rect">
            <a:avLst/>
          </a:prstGeom>
        </p:spPr>
      </p:pic>
    </p:spTree>
    <p:extLst>
      <p:ext uri="{BB962C8B-B14F-4D97-AF65-F5344CB8AC3E}">
        <p14:creationId xmlns:p14="http://schemas.microsoft.com/office/powerpoint/2010/main" val="73882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2800" b="1">
                <a:latin typeface="Arial" panose="020B0604020202020204" pitchFamily="34" charset="0"/>
                <a:cs typeface="Arial" pitchFamily="34" charset="0"/>
              </a:defRPr>
            </a:lvl1pPr>
            <a:lvl2pPr>
              <a:defRPr sz="2800">
                <a:latin typeface="Arial" panose="020B0604020202020204" pitchFamily="34" charset="0"/>
                <a:cs typeface="Arial" pitchFamily="34" charset="0"/>
              </a:defRPr>
            </a:lvl2pPr>
            <a:lvl3pPr>
              <a:defRPr sz="2400">
                <a:latin typeface="Arial" panose="020B0604020202020204" pitchFamily="34" charset="0"/>
                <a:cs typeface="Arial" pitchFamily="34" charset="0"/>
              </a:defRPr>
            </a:lvl3pPr>
            <a:lvl4pPr>
              <a:defRPr>
                <a:latin typeface="Myriad Pro" panose="020B0503030403020204" pitchFamily="34" charset="0"/>
                <a:cs typeface="Arial" pitchFamily="34" charset="0"/>
              </a:defRPr>
            </a:lvl4pPr>
            <a:lvl5pPr>
              <a:defRPr>
                <a:latin typeface="Myriad Pro" panose="020B0503030403020204" pitchFamily="34" charset="0"/>
                <a:cs typeface="Arial" pitchFamily="34" charset="0"/>
              </a:defRPr>
            </a:lvl5pPr>
          </a:lstStyle>
          <a:p>
            <a:pPr lvl="0"/>
            <a:r>
              <a:rPr lang="en-US" dirty="0"/>
              <a:t>Click to edit  </a:t>
            </a:r>
          </a:p>
          <a:p>
            <a:pPr lvl="1"/>
            <a:r>
              <a:rPr lang="en-US" dirty="0"/>
              <a:t>Second level</a:t>
            </a:r>
          </a:p>
          <a:p>
            <a:pPr lvl="2"/>
            <a:r>
              <a:rPr lang="en-US" dirty="0"/>
              <a:t>Third level</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94694" b="-36"/>
          <a:stretch/>
        </p:blipFill>
        <p:spPr>
          <a:xfrm>
            <a:off x="0" y="914218"/>
            <a:ext cx="9155151" cy="15258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77" y="127233"/>
            <a:ext cx="802323" cy="618893"/>
          </a:xfrm>
          <a:prstGeom prst="rect">
            <a:avLst/>
          </a:prstGeom>
        </p:spPr>
      </p:pic>
      <p:sp>
        <p:nvSpPr>
          <p:cNvPr id="22" name="Title Placeholder 1"/>
          <p:cNvSpPr>
            <a:spLocks noGrp="1"/>
          </p:cNvSpPr>
          <p:nvPr>
            <p:ph type="title"/>
          </p:nvPr>
        </p:nvSpPr>
        <p:spPr>
          <a:xfrm>
            <a:off x="1143000" y="0"/>
            <a:ext cx="7543800" cy="914218"/>
          </a:xfrm>
          <a:prstGeom prst="rect">
            <a:avLst/>
          </a:prstGeom>
        </p:spPr>
        <p:txBody>
          <a:bodyPr vert="horz" lIns="91440" tIns="45720" rIns="91440" bIns="45720" rtlCol="0" anchor="ctr">
            <a:noAutofit/>
          </a:bodyPr>
          <a:lstStyle/>
          <a:p>
            <a:r>
              <a:rPr lang="en-US" dirty="0"/>
              <a:t>Click to edit</a:t>
            </a:r>
          </a:p>
        </p:txBody>
      </p:sp>
      <p:sp>
        <p:nvSpPr>
          <p:cNvPr id="32" name="Slide Number Placeholder 6"/>
          <p:cNvSpPr>
            <a:spLocks noGrp="1"/>
          </p:cNvSpPr>
          <p:nvPr>
            <p:ph type="sldNum" sz="quarter" idx="12"/>
          </p:nvPr>
        </p:nvSpPr>
        <p:spPr>
          <a:xfrm>
            <a:off x="8534400" y="6477000"/>
            <a:ext cx="609601" cy="365125"/>
          </a:xfrm>
        </p:spPr>
        <p:txBody>
          <a:bodyPr/>
          <a:lstStyle>
            <a:lvl1pPr algn="ctr">
              <a:defRPr sz="1800" b="1">
                <a:solidFill>
                  <a:srgbClr val="608EB5"/>
                </a:solidFill>
                <a:latin typeface="Arial" panose="020B0604020202020204" pitchFamily="34" charset="0"/>
                <a:cs typeface="Arial" panose="020B0604020202020204" pitchFamily="34" charset="0"/>
              </a:defRPr>
            </a:lvl1pPr>
          </a:lstStyle>
          <a:p>
            <a:fld id="{F0FF2A46-8568-471A-945C-0EAFC0FCDB75}" type="slidenum">
              <a:rPr lang="en-US" smtClean="0"/>
              <a:pPr/>
              <a:t>‹#›</a:t>
            </a:fld>
            <a:endParaRPr lang="en-US" dirty="0"/>
          </a:p>
        </p:txBody>
      </p:sp>
      <p:sp>
        <p:nvSpPr>
          <p:cNvPr id="34" name="Footer Placeholder 33"/>
          <p:cNvSpPr>
            <a:spLocks noGrp="1"/>
          </p:cNvSpPr>
          <p:nvPr>
            <p:ph type="ftr" sz="quarter" idx="14"/>
          </p:nvPr>
        </p:nvSpPr>
        <p:spPr>
          <a:xfrm>
            <a:off x="7239000" y="6492875"/>
            <a:ext cx="1295400" cy="365125"/>
          </a:xfrm>
        </p:spPr>
        <p:txBody>
          <a:bodyPr/>
          <a:lstStyle/>
          <a:p>
            <a:r>
              <a:rPr lang="en-US" sz="1200" dirty="0">
                <a:solidFill>
                  <a:srgbClr val="003A70"/>
                </a:solidFill>
              </a:rPr>
              <a:t>WASHBURN LAW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p:spPr>
        <p:txBody>
          <a:bodyPr/>
          <a:lstStyle>
            <a:lvl1pPr>
              <a:defRPr sz="2800" b="1">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Myriad Pro" panose="020B0503030403020204" pitchFamily="34" charset="0"/>
              </a:defRPr>
            </a:lvl4pPr>
            <a:lvl5pPr>
              <a:defRPr sz="2000">
                <a:latin typeface="Myriad Pro" panose="020B0503030403020204" pitchFamily="34" charset="0"/>
              </a:defRPr>
            </a:lvl5pPr>
            <a:lvl6pPr>
              <a:defRPr sz="1800"/>
            </a:lvl6pPr>
            <a:lvl7pPr>
              <a:defRPr sz="1800"/>
            </a:lvl7pPr>
            <a:lvl8pPr>
              <a:defRPr sz="1800"/>
            </a:lvl8pPr>
            <a:lvl9pPr>
              <a:defRPr sz="1800"/>
            </a:lvl9pPr>
          </a:lstStyle>
          <a:p>
            <a:pPr lvl="0"/>
            <a:r>
              <a:rPr lang="en-US" dirty="0"/>
              <a:t>Click to edit  </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Myriad Pro" panose="020B0503030403020204" pitchFamily="34" charset="0"/>
              </a:defRPr>
            </a:lvl4pPr>
            <a:lvl5pPr>
              <a:defRPr sz="1800">
                <a:latin typeface="Myriad Pro" panose="020B0503030403020204" pitchFamily="34" charset="0"/>
              </a:defRPr>
            </a:lvl5pPr>
            <a:lvl6pPr>
              <a:defRPr sz="1800"/>
            </a:lvl6pPr>
            <a:lvl7pPr>
              <a:defRPr sz="1800"/>
            </a:lvl7pPr>
            <a:lvl8pPr>
              <a:defRPr sz="1800"/>
            </a:lvl8pPr>
            <a:lvl9pPr>
              <a:defRPr sz="1800"/>
            </a:lvl9pPr>
          </a:lstStyle>
          <a:p>
            <a:pPr lvl="0"/>
            <a:r>
              <a:rPr lang="en-US" dirty="0"/>
              <a:t>Click to edit  </a:t>
            </a:r>
          </a:p>
          <a:p>
            <a:pPr lvl="1"/>
            <a:r>
              <a:rPr lang="en-US" dirty="0"/>
              <a:t>Second level</a:t>
            </a:r>
          </a:p>
          <a:p>
            <a:pPr lvl="2"/>
            <a:r>
              <a:rPr lang="en-US" dirty="0"/>
              <a:t>Third level</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26802"/>
            <a:ext cx="914400" cy="70603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94" b="-36"/>
          <a:stretch/>
        </p:blipFill>
        <p:spPr>
          <a:xfrm>
            <a:off x="0" y="914218"/>
            <a:ext cx="9155151" cy="152582"/>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77" y="127233"/>
            <a:ext cx="802323" cy="618893"/>
          </a:xfrm>
          <a:prstGeom prst="rect">
            <a:avLst/>
          </a:prstGeom>
        </p:spPr>
      </p:pic>
      <p:sp>
        <p:nvSpPr>
          <p:cNvPr id="25" name="Title Placeholder 1"/>
          <p:cNvSpPr>
            <a:spLocks noGrp="1"/>
          </p:cNvSpPr>
          <p:nvPr>
            <p:ph type="title"/>
          </p:nvPr>
        </p:nvSpPr>
        <p:spPr>
          <a:xfrm>
            <a:off x="1143000" y="0"/>
            <a:ext cx="7543800" cy="914218"/>
          </a:xfrm>
          <a:prstGeom prst="rect">
            <a:avLst/>
          </a:prstGeom>
        </p:spPr>
        <p:txBody>
          <a:bodyPr vert="horz" lIns="91440" tIns="45720" rIns="91440" bIns="45720" rtlCol="0" anchor="ctr">
            <a:noAutofit/>
          </a:bodyPr>
          <a:lstStyle/>
          <a:p>
            <a:r>
              <a:rPr lang="en-US" dirty="0"/>
              <a:t>Click to edit</a:t>
            </a:r>
          </a:p>
        </p:txBody>
      </p:sp>
      <p:sp>
        <p:nvSpPr>
          <p:cNvPr id="36" name="Slide Number Placeholder 6"/>
          <p:cNvSpPr>
            <a:spLocks noGrp="1"/>
          </p:cNvSpPr>
          <p:nvPr>
            <p:ph type="sldNum" sz="quarter" idx="12"/>
          </p:nvPr>
        </p:nvSpPr>
        <p:spPr>
          <a:xfrm>
            <a:off x="8534400" y="6477000"/>
            <a:ext cx="609601" cy="365125"/>
          </a:xfrm>
        </p:spPr>
        <p:txBody>
          <a:bodyPr/>
          <a:lstStyle>
            <a:lvl1pPr algn="ctr">
              <a:defRPr sz="1800" b="1">
                <a:solidFill>
                  <a:srgbClr val="608EB5"/>
                </a:solidFill>
                <a:latin typeface="Arial" panose="020B0604020202020204" pitchFamily="34" charset="0"/>
                <a:cs typeface="Arial" panose="020B0604020202020204" pitchFamily="34" charset="0"/>
              </a:defRPr>
            </a:lvl1pPr>
          </a:lstStyle>
          <a:p>
            <a:fld id="{F0FF2A46-8568-471A-945C-0EAFC0FCDB75}" type="slidenum">
              <a:rPr lang="en-US" smtClean="0"/>
              <a:pPr/>
              <a:t>‹#›</a:t>
            </a:fld>
            <a:endParaRPr lang="en-US" dirty="0"/>
          </a:p>
        </p:txBody>
      </p:sp>
      <p:sp>
        <p:nvSpPr>
          <p:cNvPr id="37" name="Footer Placeholder 33"/>
          <p:cNvSpPr>
            <a:spLocks noGrp="1"/>
          </p:cNvSpPr>
          <p:nvPr>
            <p:ph type="ftr" sz="quarter" idx="14"/>
          </p:nvPr>
        </p:nvSpPr>
        <p:spPr>
          <a:xfrm>
            <a:off x="7239000" y="6492875"/>
            <a:ext cx="1295400" cy="365125"/>
          </a:xfrm>
        </p:spPr>
        <p:txBody>
          <a:bodyPr/>
          <a:lstStyle/>
          <a:p>
            <a:r>
              <a:rPr lang="en-US" sz="1200" dirty="0">
                <a:solidFill>
                  <a:srgbClr val="003A70"/>
                </a:solidFill>
              </a:rPr>
              <a:t>WASHBURN LAW</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4" name="Content Placeholder 3"/>
          <p:cNvSpPr>
            <a:spLocks noGrp="1"/>
          </p:cNvSpPr>
          <p:nvPr>
            <p:ph sz="half" idx="2" hasCustomPrompt="1"/>
          </p:nvPr>
        </p:nvSpPr>
        <p:spPr>
          <a:xfrm>
            <a:off x="457200" y="2174875"/>
            <a:ext cx="4040188" cy="39512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Myriad Pro" panose="020B0503030403020204" pitchFamily="34" charset="0"/>
              </a:defRPr>
            </a:lvl3pPr>
            <a:lvl4pPr>
              <a:defRPr sz="1600">
                <a:latin typeface="Myriad Pro" panose="020B0503030403020204" pitchFamily="34" charset="0"/>
              </a:defRPr>
            </a:lvl4pPr>
            <a:lvl5pPr>
              <a:defRPr sz="1600">
                <a:latin typeface="Myriad Pro" panose="020B0503030403020204" pitchFamily="34" charset="0"/>
              </a:defRPr>
            </a:lvl5pPr>
            <a:lvl6pPr>
              <a:defRPr sz="1600"/>
            </a:lvl6pPr>
            <a:lvl7pPr>
              <a:defRPr sz="1600"/>
            </a:lvl7pPr>
            <a:lvl8pPr>
              <a:defRPr sz="1600"/>
            </a:lvl8pPr>
            <a:lvl9pPr>
              <a:defRPr sz="1600"/>
            </a:lvl9pPr>
          </a:lstStyle>
          <a:p>
            <a:pPr lvl="0"/>
            <a:r>
              <a:rPr lang="en-US" dirty="0"/>
              <a:t>Click to edit  </a:t>
            </a:r>
          </a:p>
          <a:p>
            <a:pPr lvl="1"/>
            <a:r>
              <a:rPr lang="en-US" dirty="0"/>
              <a:t>Second level</a:t>
            </a:r>
          </a:p>
        </p:txBody>
      </p:sp>
      <p:sp>
        <p:nvSpPr>
          <p:cNvPr id="5" name="Text Placeholder 4"/>
          <p:cNvSpPr>
            <a:spLocks noGrp="1"/>
          </p:cNvSpPr>
          <p:nvPr>
            <p:ph type="body" sz="quarter" idx="3"/>
          </p:nvPr>
        </p:nvSpPr>
        <p:spPr>
          <a:xfrm>
            <a:off x="4618444"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6" name="Content Placeholder 5"/>
          <p:cNvSpPr>
            <a:spLocks noGrp="1"/>
          </p:cNvSpPr>
          <p:nvPr>
            <p:ph sz="quarter" idx="4" hasCustomPrompt="1"/>
          </p:nvPr>
        </p:nvSpPr>
        <p:spPr>
          <a:xfrm>
            <a:off x="4645025" y="2174875"/>
            <a:ext cx="4041775" cy="39512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Myriad Pro" panose="020B0503030403020204" pitchFamily="34" charset="0"/>
              </a:defRPr>
            </a:lvl3pPr>
            <a:lvl4pPr>
              <a:defRPr sz="1600">
                <a:latin typeface="Myriad Pro" panose="020B0503030403020204" pitchFamily="34" charset="0"/>
              </a:defRPr>
            </a:lvl4pPr>
            <a:lvl5pPr>
              <a:defRPr sz="1600">
                <a:latin typeface="Myriad Pro" panose="020B0503030403020204" pitchFamily="34" charset="0"/>
              </a:defRPr>
            </a:lvl5pPr>
            <a:lvl6pPr>
              <a:defRPr sz="1600"/>
            </a:lvl6pPr>
            <a:lvl7pPr>
              <a:defRPr sz="1600"/>
            </a:lvl7pPr>
            <a:lvl8pPr>
              <a:defRPr sz="1600"/>
            </a:lvl8pPr>
            <a:lvl9pPr>
              <a:defRPr sz="1600"/>
            </a:lvl9pPr>
          </a:lstStyle>
          <a:p>
            <a:pPr lvl="0"/>
            <a:r>
              <a:rPr lang="en-US" dirty="0"/>
              <a:t>Click to edit  </a:t>
            </a:r>
          </a:p>
          <a:p>
            <a:pPr lvl="1"/>
            <a:r>
              <a:rPr lang="en-US" dirty="0"/>
              <a:t>Second level</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26802"/>
            <a:ext cx="914400" cy="706039"/>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94" b="-36"/>
          <a:stretch/>
        </p:blipFill>
        <p:spPr>
          <a:xfrm>
            <a:off x="0" y="914218"/>
            <a:ext cx="9155151" cy="152582"/>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77" y="127233"/>
            <a:ext cx="802323" cy="618893"/>
          </a:xfrm>
          <a:prstGeom prst="rect">
            <a:avLst/>
          </a:prstGeom>
        </p:spPr>
      </p:pic>
      <p:sp>
        <p:nvSpPr>
          <p:cNvPr id="29" name="Title Placeholder 1"/>
          <p:cNvSpPr>
            <a:spLocks noGrp="1"/>
          </p:cNvSpPr>
          <p:nvPr>
            <p:ph type="title"/>
          </p:nvPr>
        </p:nvSpPr>
        <p:spPr>
          <a:xfrm>
            <a:off x="1143000" y="0"/>
            <a:ext cx="7543800" cy="914218"/>
          </a:xfrm>
          <a:prstGeom prst="rect">
            <a:avLst/>
          </a:prstGeom>
        </p:spPr>
        <p:txBody>
          <a:bodyPr vert="horz" lIns="91440" tIns="45720" rIns="91440" bIns="45720" rtlCol="0" anchor="ctr">
            <a:noAutofit/>
          </a:bodyPr>
          <a:lstStyle/>
          <a:p>
            <a:r>
              <a:rPr lang="en-US" dirty="0"/>
              <a:t>Click to edit</a:t>
            </a:r>
          </a:p>
        </p:txBody>
      </p:sp>
      <p:sp>
        <p:nvSpPr>
          <p:cNvPr id="39" name="Slide Number Placeholder 6"/>
          <p:cNvSpPr>
            <a:spLocks noGrp="1"/>
          </p:cNvSpPr>
          <p:nvPr>
            <p:ph type="sldNum" sz="quarter" idx="12"/>
          </p:nvPr>
        </p:nvSpPr>
        <p:spPr>
          <a:xfrm>
            <a:off x="8534400" y="6477000"/>
            <a:ext cx="609601" cy="365125"/>
          </a:xfrm>
        </p:spPr>
        <p:txBody>
          <a:bodyPr/>
          <a:lstStyle>
            <a:lvl1pPr algn="ctr">
              <a:defRPr sz="1800" b="1">
                <a:solidFill>
                  <a:srgbClr val="608EB5"/>
                </a:solidFill>
                <a:latin typeface="Arial" panose="020B0604020202020204" pitchFamily="34" charset="0"/>
                <a:cs typeface="Arial" panose="020B0604020202020204" pitchFamily="34" charset="0"/>
              </a:defRPr>
            </a:lvl1pPr>
          </a:lstStyle>
          <a:p>
            <a:fld id="{F0FF2A46-8568-471A-945C-0EAFC0FCDB75}" type="slidenum">
              <a:rPr lang="en-US" smtClean="0"/>
              <a:pPr/>
              <a:t>‹#›</a:t>
            </a:fld>
            <a:endParaRPr lang="en-US" dirty="0"/>
          </a:p>
        </p:txBody>
      </p:sp>
      <p:sp>
        <p:nvSpPr>
          <p:cNvPr id="40" name="Footer Placeholder 33"/>
          <p:cNvSpPr>
            <a:spLocks noGrp="1"/>
          </p:cNvSpPr>
          <p:nvPr>
            <p:ph type="ftr" sz="quarter" idx="14"/>
          </p:nvPr>
        </p:nvSpPr>
        <p:spPr>
          <a:xfrm>
            <a:off x="7239000" y="6492875"/>
            <a:ext cx="1295400" cy="365125"/>
          </a:xfrm>
        </p:spPr>
        <p:txBody>
          <a:bodyPr/>
          <a:lstStyle/>
          <a:p>
            <a:r>
              <a:rPr lang="en-US" sz="1200" dirty="0">
                <a:solidFill>
                  <a:srgbClr val="003A70"/>
                </a:solidFill>
              </a:rPr>
              <a:t>WASHBURN LAW</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34892"/>
            <a:ext cx="5486400" cy="3836987"/>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791200"/>
            <a:ext cx="5486400" cy="381000"/>
          </a:xfrm>
        </p:spPr>
        <p:txBody>
          <a:bodyPr>
            <a:normAutofit/>
          </a:bodyPr>
          <a:lstStyle>
            <a:lvl1pPr marL="0" indent="0" algn="ctr">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77" y="127233"/>
            <a:ext cx="802323" cy="618893"/>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94" b="-36"/>
          <a:stretch/>
        </p:blipFill>
        <p:spPr>
          <a:xfrm>
            <a:off x="0" y="914218"/>
            <a:ext cx="9155151" cy="152582"/>
          </a:xfrm>
          <a:prstGeom prst="rect">
            <a:avLst/>
          </a:prstGeom>
        </p:spPr>
      </p:pic>
      <p:sp>
        <p:nvSpPr>
          <p:cNvPr id="32" name="Slide Number Placeholder 6"/>
          <p:cNvSpPr>
            <a:spLocks noGrp="1"/>
          </p:cNvSpPr>
          <p:nvPr>
            <p:ph type="sldNum" sz="quarter" idx="12"/>
          </p:nvPr>
        </p:nvSpPr>
        <p:spPr>
          <a:xfrm>
            <a:off x="8534400" y="6477000"/>
            <a:ext cx="609601" cy="365125"/>
          </a:xfrm>
        </p:spPr>
        <p:txBody>
          <a:bodyPr/>
          <a:lstStyle>
            <a:lvl1pPr algn="ctr">
              <a:defRPr sz="1800" b="1">
                <a:solidFill>
                  <a:srgbClr val="608EB5"/>
                </a:solidFill>
                <a:latin typeface="Arial" panose="020B0604020202020204" pitchFamily="34" charset="0"/>
                <a:cs typeface="Arial" panose="020B0604020202020204" pitchFamily="34" charset="0"/>
              </a:defRPr>
            </a:lvl1pPr>
          </a:lstStyle>
          <a:p>
            <a:fld id="{F0FF2A46-8568-471A-945C-0EAFC0FCDB75}" type="slidenum">
              <a:rPr lang="en-US" smtClean="0"/>
              <a:pPr/>
              <a:t>‹#›</a:t>
            </a:fld>
            <a:endParaRPr lang="en-US" dirty="0"/>
          </a:p>
        </p:txBody>
      </p:sp>
      <p:sp>
        <p:nvSpPr>
          <p:cNvPr id="33" name="Footer Placeholder 33"/>
          <p:cNvSpPr>
            <a:spLocks noGrp="1"/>
          </p:cNvSpPr>
          <p:nvPr>
            <p:ph type="ftr" sz="quarter" idx="14"/>
          </p:nvPr>
        </p:nvSpPr>
        <p:spPr>
          <a:xfrm>
            <a:off x="7239000" y="6492875"/>
            <a:ext cx="1295400" cy="365125"/>
          </a:xfrm>
        </p:spPr>
        <p:txBody>
          <a:bodyPr/>
          <a:lstStyle/>
          <a:p>
            <a:r>
              <a:rPr lang="en-US" sz="1200" dirty="0">
                <a:solidFill>
                  <a:srgbClr val="003A70"/>
                </a:solidFill>
              </a:rPr>
              <a:t>WASHBURN LAW</a:t>
            </a:r>
            <a:endParaRPr lang="en-US" dirty="0"/>
          </a:p>
        </p:txBody>
      </p:sp>
      <p:sp>
        <p:nvSpPr>
          <p:cNvPr id="5" name="Title 4"/>
          <p:cNvSpPr>
            <a:spLocks noGrp="1"/>
          </p:cNvSpPr>
          <p:nvPr>
            <p:ph type="title"/>
          </p:nvPr>
        </p:nvSpPr>
        <p:spPr>
          <a:xfrm>
            <a:off x="1142999" y="0"/>
            <a:ext cx="7620001" cy="914217"/>
          </a:xfrm>
        </p:spPr>
        <p:txBody>
          <a:bodyPr/>
          <a:lstStyle/>
          <a:p>
            <a:r>
              <a:rPr lang="en-US" dirty="0"/>
              <a:t>Click to edit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81000"/>
            <a:ext cx="1066799" cy="8229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224" y="5332141"/>
            <a:ext cx="685800" cy="6858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7517" y="5445590"/>
            <a:ext cx="665141" cy="540756"/>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6951" y="5385554"/>
            <a:ext cx="657707" cy="657707"/>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82258" y="5195665"/>
            <a:ext cx="1654138" cy="1029289"/>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9512" y="5334000"/>
            <a:ext cx="685800" cy="685800"/>
          </a:xfrm>
          <a:prstGeom prst="rect">
            <a:avLst/>
          </a:prstGeom>
        </p:spPr>
      </p:pic>
      <p:sp>
        <p:nvSpPr>
          <p:cNvPr id="20" name="Rectangle 19"/>
          <p:cNvSpPr/>
          <p:nvPr userDrawn="1"/>
        </p:nvSpPr>
        <p:spPr>
          <a:xfrm>
            <a:off x="2243254" y="2298509"/>
            <a:ext cx="6865434" cy="2677656"/>
          </a:xfrm>
          <a:prstGeom prst="rect">
            <a:avLst/>
          </a:prstGeom>
        </p:spPr>
        <p:txBody>
          <a:bodyPr wrap="square">
            <a:spAutoFit/>
          </a:bodyPr>
          <a:lstStyle/>
          <a:p>
            <a:pPr>
              <a:buNone/>
            </a:pPr>
            <a:r>
              <a:rPr lang="en-US" sz="2800" b="1" dirty="0">
                <a:solidFill>
                  <a:srgbClr val="003D79"/>
                </a:solidFill>
                <a:latin typeface="Arial" panose="020B0604020202020204" pitchFamily="34" charset="0"/>
                <a:cs typeface="Arial" panose="020B0604020202020204" pitchFamily="34" charset="0"/>
              </a:rPr>
              <a:t>Washburn University School of Law</a:t>
            </a:r>
          </a:p>
          <a:p>
            <a:pPr>
              <a:buNone/>
            </a:pPr>
            <a:r>
              <a:rPr lang="en-US" sz="2800" dirty="0">
                <a:latin typeface="Arial" panose="020B0604020202020204" pitchFamily="34" charset="0"/>
                <a:cs typeface="Arial" panose="020B0604020202020204" pitchFamily="34" charset="0"/>
              </a:rPr>
              <a:t>1700 SW College Ave.</a:t>
            </a:r>
          </a:p>
          <a:p>
            <a:pPr>
              <a:buNone/>
            </a:pPr>
            <a:r>
              <a:rPr lang="en-US" sz="2800" dirty="0">
                <a:latin typeface="Arial" panose="020B0604020202020204" pitchFamily="34" charset="0"/>
                <a:cs typeface="Arial" panose="020B0604020202020204" pitchFamily="34" charset="0"/>
              </a:rPr>
              <a:t>Topeka, Kansas  66621-0001</a:t>
            </a:r>
          </a:p>
          <a:p>
            <a:pPr>
              <a:buNone/>
            </a:pPr>
            <a:r>
              <a:rPr lang="en-US" sz="2800" dirty="0">
                <a:latin typeface="Arial" panose="020B0604020202020204" pitchFamily="34" charset="0"/>
                <a:cs typeface="Arial" panose="020B0604020202020204" pitchFamily="34" charset="0"/>
              </a:rPr>
              <a:t>Phone: 785.670.1060</a:t>
            </a:r>
          </a:p>
          <a:p>
            <a:pPr>
              <a:buNone/>
            </a:pPr>
            <a:r>
              <a:rPr lang="en-US" sz="2800" dirty="0">
                <a:latin typeface="Arial" panose="020B0604020202020204" pitchFamily="34" charset="0"/>
                <a:cs typeface="Arial" panose="020B0604020202020204" pitchFamily="34" charset="0"/>
              </a:rPr>
              <a:t>Phone: 800.927.4529</a:t>
            </a:r>
          </a:p>
          <a:p>
            <a:pPr>
              <a:buNone/>
            </a:pPr>
            <a:r>
              <a:rPr lang="en-US" sz="2800" dirty="0">
                <a:latin typeface="Arial" panose="020B0604020202020204" pitchFamily="34" charset="0"/>
                <a:cs typeface="Arial" panose="020B0604020202020204" pitchFamily="34" charset="0"/>
              </a:rPr>
              <a:t>washburnlaw.edu</a:t>
            </a:r>
          </a:p>
        </p:txBody>
      </p:sp>
      <p:sp>
        <p:nvSpPr>
          <p:cNvPr id="21" name="Rectangle 20"/>
          <p:cNvSpPr/>
          <p:nvPr userDrawn="1"/>
        </p:nvSpPr>
        <p:spPr>
          <a:xfrm>
            <a:off x="2131538" y="472999"/>
            <a:ext cx="4160874" cy="646331"/>
          </a:xfrm>
          <a:prstGeom prst="rect">
            <a:avLst/>
          </a:prstGeom>
        </p:spPr>
        <p:txBody>
          <a:bodyPr wrap="square">
            <a:spAutoFit/>
          </a:bodyPr>
          <a:lstStyle/>
          <a:p>
            <a:r>
              <a:rPr lang="en-US" sz="3600" b="1" dirty="0">
                <a:solidFill>
                  <a:srgbClr val="003A70"/>
                </a:solidFill>
                <a:latin typeface="Arial" panose="020B0604020202020204" pitchFamily="34" charset="0"/>
                <a:cs typeface="Arial" panose="020B0604020202020204" pitchFamily="34" charset="0"/>
              </a:rPr>
              <a:t>CONTACT US:</a:t>
            </a:r>
          </a:p>
        </p:txBody>
      </p:sp>
      <p:pic>
        <p:nvPicPr>
          <p:cNvPr id="17" name="Picture 16"/>
          <p:cNvPicPr>
            <a:picLocks noChangeAspect="1"/>
          </p:cNvPicPr>
          <p:nvPr userDrawn="1"/>
        </p:nvPicPr>
        <p:blipFill rotWithShape="1">
          <a:blip r:embed="rId8" cstate="print">
            <a:extLst>
              <a:ext uri="{28A0092B-C50C-407E-A947-70E740481C1C}">
                <a14:useLocalDpi xmlns:a14="http://schemas.microsoft.com/office/drawing/2010/main" val="0"/>
              </a:ext>
            </a:extLst>
          </a:blip>
          <a:srcRect t="94694" b="-36"/>
          <a:stretch/>
        </p:blipFill>
        <p:spPr>
          <a:xfrm>
            <a:off x="0" y="1509822"/>
            <a:ext cx="9155151" cy="270527"/>
          </a:xfrm>
          <a:prstGeom prst="rect">
            <a:avLst/>
          </a:prstGeom>
        </p:spPr>
      </p:pic>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73673" r="-91"/>
          <a:stretch/>
        </p:blipFill>
        <p:spPr>
          <a:xfrm>
            <a:off x="0" y="4419600"/>
            <a:ext cx="9151434" cy="243840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8819" y="609600"/>
            <a:ext cx="5613793" cy="165735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6048" y="2819400"/>
            <a:ext cx="1679337" cy="1295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9800" y="274638"/>
            <a:ext cx="6477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WASHBURN LAW</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F2A46-8568-471A-945C-0EAFC0FCDB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8" r:id="rId2"/>
    <p:sldLayoutId id="2147483650" r:id="rId3"/>
    <p:sldLayoutId id="2147483652" r:id="rId4"/>
    <p:sldLayoutId id="2147483653" r:id="rId5"/>
    <p:sldLayoutId id="2147483657" r:id="rId6"/>
    <p:sldLayoutId id="2147483655" r:id="rId7"/>
    <p:sldLayoutId id="2147483649" r:id="rId8"/>
  </p:sldLayoutIdLst>
  <p:hf hdr="0" dt="0"/>
  <p:txStyles>
    <p:titleStyle>
      <a:lvl1pPr algn="l" defTabSz="914400" rtl="0" eaLnBrk="1" latinLnBrk="0" hangingPunct="1">
        <a:spcBef>
          <a:spcPct val="0"/>
        </a:spcBef>
        <a:buNone/>
        <a:defRPr sz="3600" kern="1200">
          <a:solidFill>
            <a:srgbClr val="003D7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3D7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3D7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3D7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3D7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3D7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02" y="1219200"/>
            <a:ext cx="7772400" cy="1621005"/>
          </a:xfrm>
        </p:spPr>
        <p:txBody>
          <a:bodyPr/>
          <a:lstStyle/>
          <a:p>
            <a:r>
              <a:rPr lang="en-US" sz="2800" b="0" dirty="0">
                <a:latin typeface="Arial Black" panose="020B0A04020102020204" pitchFamily="34" charset="0"/>
              </a:rPr>
              <a:t>Ag law:  what county commissioners need to know</a:t>
            </a:r>
            <a:br>
              <a:rPr lang="en-US" sz="3200" b="0" dirty="0">
                <a:latin typeface="Arial Black" panose="020B0A04020102020204" pitchFamily="34" charset="0"/>
              </a:rPr>
            </a:br>
            <a:br>
              <a:rPr lang="en-US" sz="3200" b="0" dirty="0">
                <a:latin typeface="Arial Black" panose="020B0A04020102020204" pitchFamily="34" charset="0"/>
              </a:rPr>
            </a:br>
            <a:r>
              <a:rPr lang="en-US" sz="1600" b="0" dirty="0">
                <a:latin typeface="Arial Black" panose="020B0A04020102020204" pitchFamily="34" charset="0"/>
              </a:rPr>
              <a:t>43rd annual conference</a:t>
            </a:r>
            <a:br>
              <a:rPr lang="en-US" sz="1600" b="0" dirty="0">
                <a:latin typeface="Arial Black" panose="020B0A04020102020204" pitchFamily="34" charset="0"/>
              </a:rPr>
            </a:br>
            <a:r>
              <a:rPr lang="en-US" sz="1600" b="0" dirty="0">
                <a:latin typeface="Arial Black" panose="020B0A04020102020204" pitchFamily="34" charset="0"/>
              </a:rPr>
              <a:t>Kansas county commissioners association</a:t>
            </a:r>
            <a:br>
              <a:rPr lang="en-US" sz="1600" b="0" dirty="0">
                <a:latin typeface="Arial Black" panose="020B0A04020102020204" pitchFamily="34" charset="0"/>
              </a:rPr>
            </a:br>
            <a:r>
              <a:rPr lang="en-US" sz="1600" b="0" dirty="0">
                <a:latin typeface="Arial Black" panose="020B0A04020102020204" pitchFamily="34" charset="0"/>
              </a:rPr>
              <a:t>junction City, Kansas</a:t>
            </a:r>
            <a:br>
              <a:rPr lang="en-US" sz="1600" b="0" dirty="0">
                <a:latin typeface="Arial Black" panose="020B0A04020102020204" pitchFamily="34" charset="0"/>
              </a:rPr>
            </a:br>
            <a:r>
              <a:rPr lang="en-US" sz="1600" b="0" dirty="0">
                <a:latin typeface="Arial Black" panose="020B0A04020102020204" pitchFamily="34" charset="0"/>
              </a:rPr>
              <a:t>May 1, 2019</a:t>
            </a:r>
            <a:br>
              <a:rPr lang="en-US" sz="3200" b="0" dirty="0">
                <a:latin typeface="Arial Black" panose="020B0A04020102020204" pitchFamily="34" charset="0"/>
              </a:rPr>
            </a:br>
            <a:br>
              <a:rPr lang="en-US" sz="2400" b="0" dirty="0">
                <a:latin typeface="Arial Black" panose="020B0A04020102020204" pitchFamily="34" charset="0"/>
              </a:rPr>
            </a:br>
            <a:br>
              <a:rPr lang="en-US" sz="2400" b="0" dirty="0"/>
            </a:br>
            <a:endParaRPr lang="en-US" sz="2400" dirty="0"/>
          </a:p>
        </p:txBody>
      </p:sp>
      <p:sp>
        <p:nvSpPr>
          <p:cNvPr id="3" name="Text Placeholder 2"/>
          <p:cNvSpPr>
            <a:spLocks noGrp="1"/>
          </p:cNvSpPr>
          <p:nvPr>
            <p:ph type="body" idx="1"/>
          </p:nvPr>
        </p:nvSpPr>
        <p:spPr>
          <a:xfrm>
            <a:off x="680720" y="4419600"/>
            <a:ext cx="7772400" cy="685800"/>
          </a:xfrm>
        </p:spPr>
        <p:txBody>
          <a:bodyPr>
            <a:noAutofit/>
          </a:bodyPr>
          <a:lstStyle/>
          <a:p>
            <a:r>
              <a:rPr lang="en-US" sz="2000" dirty="0">
                <a:solidFill>
                  <a:srgbClr val="003A70"/>
                </a:solidFill>
              </a:rPr>
              <a:t>Roger A. McEowen</a:t>
            </a:r>
          </a:p>
          <a:p>
            <a:r>
              <a:rPr lang="en-US" sz="2000" dirty="0">
                <a:solidFill>
                  <a:srgbClr val="003A70"/>
                </a:solidFill>
              </a:rPr>
              <a:t>Kansas Farm Bureau Professor of Agricultural Law and Taxation</a:t>
            </a:r>
          </a:p>
          <a:p>
            <a:r>
              <a:rPr lang="en-US" sz="2000" dirty="0">
                <a:solidFill>
                  <a:schemeClr val="accent4">
                    <a:lumMod val="75000"/>
                  </a:schemeClr>
                </a:solidFill>
              </a:rPr>
              <a:t>Washburn University School of Law</a:t>
            </a:r>
          </a:p>
        </p:txBody>
      </p:sp>
      <p:sp>
        <p:nvSpPr>
          <p:cNvPr id="4" name="Picture Placeholder 3"/>
          <p:cNvSpPr>
            <a:spLocks noGrp="1"/>
          </p:cNvSpPr>
          <p:nvPr>
            <p:ph type="pic" idx="10"/>
          </p:nvPr>
        </p:nvSpPr>
        <p:spPr/>
      </p:sp>
    </p:spTree>
    <p:extLst>
      <p:ext uri="{BB962C8B-B14F-4D97-AF65-F5344CB8AC3E}">
        <p14:creationId xmlns:p14="http://schemas.microsoft.com/office/powerpoint/2010/main" val="315178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36612-E17D-4C12-B750-4D82F2D678B6}"/>
              </a:ext>
            </a:extLst>
          </p:cNvPr>
          <p:cNvSpPr>
            <a:spLocks noGrp="1"/>
          </p:cNvSpPr>
          <p:nvPr>
            <p:ph idx="1"/>
          </p:nvPr>
        </p:nvSpPr>
        <p:spPr/>
        <p:txBody>
          <a:bodyPr/>
          <a:lstStyle/>
          <a:p>
            <a:r>
              <a:rPr lang="en-US" dirty="0"/>
              <a:t>Cannot be forced to build or pay for equal share of partition fence, if…</a:t>
            </a:r>
          </a:p>
          <a:p>
            <a:pPr lvl="1"/>
            <a:r>
              <a:rPr lang="en-US" dirty="0"/>
              <a:t>Adjoining tracts are used in common (i.e., for the same purpose (such as cattle grazing or crop raising))</a:t>
            </a:r>
          </a:p>
        </p:txBody>
      </p:sp>
      <p:sp>
        <p:nvSpPr>
          <p:cNvPr id="3" name="Title 2">
            <a:extLst>
              <a:ext uri="{FF2B5EF4-FFF2-40B4-BE49-F238E27FC236}">
                <a16:creationId xmlns:a16="http://schemas.microsoft.com/office/drawing/2014/main" id="{7DA507AB-D8A3-425F-847C-14DAEF588674}"/>
              </a:ext>
            </a:extLst>
          </p:cNvPr>
          <p:cNvSpPr>
            <a:spLocks noGrp="1"/>
          </p:cNvSpPr>
          <p:nvPr>
            <p:ph type="title"/>
          </p:nvPr>
        </p:nvSpPr>
        <p:spPr/>
        <p:txBody>
          <a:bodyPr/>
          <a:lstStyle/>
          <a:p>
            <a:r>
              <a:rPr lang="en-US" dirty="0"/>
              <a:t>What if Non-Livestock Owner Doesn’t Want Land Enclosed?</a:t>
            </a:r>
          </a:p>
        </p:txBody>
      </p:sp>
      <p:sp>
        <p:nvSpPr>
          <p:cNvPr id="4" name="Slide Number Placeholder 3">
            <a:extLst>
              <a:ext uri="{FF2B5EF4-FFF2-40B4-BE49-F238E27FC236}">
                <a16:creationId xmlns:a16="http://schemas.microsoft.com/office/drawing/2014/main" id="{8CDFDC5C-1511-4B09-93E1-0F6E276F3AB7}"/>
              </a:ext>
            </a:extLst>
          </p:cNvPr>
          <p:cNvSpPr>
            <a:spLocks noGrp="1"/>
          </p:cNvSpPr>
          <p:nvPr>
            <p:ph type="sldNum" sz="quarter" idx="12"/>
          </p:nvPr>
        </p:nvSpPr>
        <p:spPr/>
        <p:txBody>
          <a:bodyPr/>
          <a:lstStyle/>
          <a:p>
            <a:fld id="{F0FF2A46-8568-471A-945C-0EAFC0FCDB75}" type="slidenum">
              <a:rPr lang="en-US" smtClean="0"/>
              <a:pPr/>
              <a:t>10</a:t>
            </a:fld>
            <a:endParaRPr lang="en-US" dirty="0"/>
          </a:p>
        </p:txBody>
      </p:sp>
      <p:sp>
        <p:nvSpPr>
          <p:cNvPr id="5" name="Footer Placeholder 4">
            <a:extLst>
              <a:ext uri="{FF2B5EF4-FFF2-40B4-BE49-F238E27FC236}">
                <a16:creationId xmlns:a16="http://schemas.microsoft.com/office/drawing/2014/main" id="{5B503BEA-6932-47E2-B269-D406639D6E0E}"/>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405876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29E18-9339-4507-834B-9F85E1BBC5CA}"/>
              </a:ext>
            </a:extLst>
          </p:cNvPr>
          <p:cNvSpPr>
            <a:spLocks noGrp="1"/>
          </p:cNvSpPr>
          <p:nvPr>
            <p:ph idx="1"/>
          </p:nvPr>
        </p:nvSpPr>
        <p:spPr/>
        <p:txBody>
          <a:bodyPr>
            <a:normAutofit fontScale="92500" lnSpcReduction="20000"/>
          </a:bodyPr>
          <a:lstStyle/>
          <a:p>
            <a:r>
              <a:rPr lang="en-US" dirty="0"/>
              <a:t>What if the parties can’t agree on fence building and/or maintenance?</a:t>
            </a:r>
          </a:p>
          <a:p>
            <a:pPr lvl="1"/>
            <a:r>
              <a:rPr lang="en-US" dirty="0"/>
              <a:t>Negotiate a fence agreement and have it recorded</a:t>
            </a:r>
          </a:p>
          <a:p>
            <a:pPr lvl="1"/>
            <a:r>
              <a:rPr lang="en-US" dirty="0"/>
              <a:t>No agreement?  </a:t>
            </a:r>
          </a:p>
          <a:p>
            <a:pPr lvl="2"/>
            <a:r>
              <a:rPr lang="en-US" dirty="0"/>
              <a:t>Call the fence viewers</a:t>
            </a:r>
          </a:p>
          <a:p>
            <a:pPr lvl="3"/>
            <a:r>
              <a:rPr lang="en-US" dirty="0"/>
              <a:t>County commissioners (or their designees) in county where fence located</a:t>
            </a:r>
          </a:p>
          <a:p>
            <a:pPr lvl="4"/>
            <a:r>
              <a:rPr lang="en-US" dirty="0"/>
              <a:t>What if fence is on county border?  </a:t>
            </a:r>
          </a:p>
          <a:p>
            <a:pPr lvl="5"/>
            <a:r>
              <a:rPr lang="en-US" dirty="0"/>
              <a:t>Chairman of each county board; if can’t agree, then a third viewer is selected from the county fence viewers in the counties</a:t>
            </a:r>
          </a:p>
          <a:p>
            <a:pPr lvl="5"/>
            <a:r>
              <a:rPr lang="en-US" dirty="0"/>
              <a:t>Decision must be recorded in land records of each county</a:t>
            </a:r>
          </a:p>
        </p:txBody>
      </p:sp>
      <p:sp>
        <p:nvSpPr>
          <p:cNvPr id="3" name="Title 2">
            <a:extLst>
              <a:ext uri="{FF2B5EF4-FFF2-40B4-BE49-F238E27FC236}">
                <a16:creationId xmlns:a16="http://schemas.microsoft.com/office/drawing/2014/main" id="{941C5CA8-CDAC-4156-9608-B5F2EFD4A48C}"/>
              </a:ext>
            </a:extLst>
          </p:cNvPr>
          <p:cNvSpPr>
            <a:spLocks noGrp="1"/>
          </p:cNvSpPr>
          <p:nvPr>
            <p:ph type="title"/>
          </p:nvPr>
        </p:nvSpPr>
        <p:spPr/>
        <p:txBody>
          <a:bodyPr/>
          <a:lstStyle/>
          <a:p>
            <a:r>
              <a:rPr lang="en-US" dirty="0"/>
              <a:t>Fence Disputes</a:t>
            </a:r>
          </a:p>
        </p:txBody>
      </p:sp>
      <p:sp>
        <p:nvSpPr>
          <p:cNvPr id="4" name="Slide Number Placeholder 3">
            <a:extLst>
              <a:ext uri="{FF2B5EF4-FFF2-40B4-BE49-F238E27FC236}">
                <a16:creationId xmlns:a16="http://schemas.microsoft.com/office/drawing/2014/main" id="{5BAC6B38-89C7-4892-98A5-D610E6C1F3C4}"/>
              </a:ext>
            </a:extLst>
          </p:cNvPr>
          <p:cNvSpPr>
            <a:spLocks noGrp="1"/>
          </p:cNvSpPr>
          <p:nvPr>
            <p:ph type="sldNum" sz="quarter" idx="12"/>
          </p:nvPr>
        </p:nvSpPr>
        <p:spPr/>
        <p:txBody>
          <a:bodyPr/>
          <a:lstStyle/>
          <a:p>
            <a:fld id="{F0FF2A46-8568-471A-945C-0EAFC0FCDB75}" type="slidenum">
              <a:rPr lang="en-US" smtClean="0"/>
              <a:pPr/>
              <a:t>11</a:t>
            </a:fld>
            <a:endParaRPr lang="en-US" dirty="0"/>
          </a:p>
        </p:txBody>
      </p:sp>
      <p:sp>
        <p:nvSpPr>
          <p:cNvPr id="5" name="Footer Placeholder 4">
            <a:extLst>
              <a:ext uri="{FF2B5EF4-FFF2-40B4-BE49-F238E27FC236}">
                <a16:creationId xmlns:a16="http://schemas.microsoft.com/office/drawing/2014/main" id="{19689E91-5A59-414A-BBF9-4A7DA3A54351}"/>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50463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17E07-80F9-457D-A2C6-2EEEC9E4ABBE}"/>
              </a:ext>
            </a:extLst>
          </p:cNvPr>
          <p:cNvSpPr>
            <a:spLocks noGrp="1"/>
          </p:cNvSpPr>
          <p:nvPr>
            <p:ph idx="1"/>
          </p:nvPr>
        </p:nvSpPr>
        <p:spPr/>
        <p:txBody>
          <a:bodyPr/>
          <a:lstStyle/>
          <a:p>
            <a:r>
              <a:rPr lang="en-US" dirty="0"/>
              <a:t>Commissioners may act as a board collectively, or any two of them may be appointed</a:t>
            </a:r>
          </a:p>
          <a:p>
            <a:pPr lvl="1"/>
            <a:r>
              <a:rPr lang="en-US" dirty="0"/>
              <a:t>Act upon application of landowner for a view</a:t>
            </a:r>
          </a:p>
          <a:p>
            <a:pPr lvl="1"/>
            <a:r>
              <a:rPr lang="en-US" dirty="0"/>
              <a:t>Viewers only have jurisdiction over building and maintenance disputes</a:t>
            </a:r>
          </a:p>
          <a:p>
            <a:pPr lvl="2"/>
            <a:r>
              <a:rPr lang="en-US" dirty="0"/>
              <a:t>Cannot order an existing fence to be moved</a:t>
            </a:r>
          </a:p>
        </p:txBody>
      </p:sp>
      <p:sp>
        <p:nvSpPr>
          <p:cNvPr id="3" name="Title 2">
            <a:extLst>
              <a:ext uri="{FF2B5EF4-FFF2-40B4-BE49-F238E27FC236}">
                <a16:creationId xmlns:a16="http://schemas.microsoft.com/office/drawing/2014/main" id="{C173905E-8E12-401D-86DF-913170B414AA}"/>
              </a:ext>
            </a:extLst>
          </p:cNvPr>
          <p:cNvSpPr>
            <a:spLocks noGrp="1"/>
          </p:cNvSpPr>
          <p:nvPr>
            <p:ph type="title"/>
          </p:nvPr>
        </p:nvSpPr>
        <p:spPr/>
        <p:txBody>
          <a:bodyPr/>
          <a:lstStyle/>
          <a:p>
            <a:r>
              <a:rPr lang="en-US" dirty="0"/>
              <a:t>Fence Viewers</a:t>
            </a:r>
          </a:p>
        </p:txBody>
      </p:sp>
      <p:sp>
        <p:nvSpPr>
          <p:cNvPr id="4" name="Slide Number Placeholder 3">
            <a:extLst>
              <a:ext uri="{FF2B5EF4-FFF2-40B4-BE49-F238E27FC236}">
                <a16:creationId xmlns:a16="http://schemas.microsoft.com/office/drawing/2014/main" id="{FBBCCDFF-E6A9-4397-B02B-6D9FEB36EEDA}"/>
              </a:ext>
            </a:extLst>
          </p:cNvPr>
          <p:cNvSpPr>
            <a:spLocks noGrp="1"/>
          </p:cNvSpPr>
          <p:nvPr>
            <p:ph type="sldNum" sz="quarter" idx="12"/>
          </p:nvPr>
        </p:nvSpPr>
        <p:spPr/>
        <p:txBody>
          <a:bodyPr/>
          <a:lstStyle/>
          <a:p>
            <a:fld id="{F0FF2A46-8568-471A-945C-0EAFC0FCDB75}" type="slidenum">
              <a:rPr lang="en-US" smtClean="0"/>
              <a:pPr/>
              <a:t>12</a:t>
            </a:fld>
            <a:endParaRPr lang="en-US" dirty="0"/>
          </a:p>
        </p:txBody>
      </p:sp>
      <p:sp>
        <p:nvSpPr>
          <p:cNvPr id="5" name="Footer Placeholder 4">
            <a:extLst>
              <a:ext uri="{FF2B5EF4-FFF2-40B4-BE49-F238E27FC236}">
                <a16:creationId xmlns:a16="http://schemas.microsoft.com/office/drawing/2014/main" id="{BD2911F0-599A-4CBB-9332-99A14947EAE1}"/>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95982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747EC5-6430-4A98-A71A-CEA0DB93E708}"/>
              </a:ext>
            </a:extLst>
          </p:cNvPr>
          <p:cNvSpPr>
            <a:spLocks noGrp="1"/>
          </p:cNvSpPr>
          <p:nvPr>
            <p:ph idx="1"/>
          </p:nvPr>
        </p:nvSpPr>
        <p:spPr/>
        <p:txBody>
          <a:bodyPr/>
          <a:lstStyle/>
          <a:p>
            <a:r>
              <a:rPr lang="en-US" dirty="0"/>
              <a:t>If acting as fence viewers, decision is final, conclusive, non-appealable and binding on parties and all succeeding occupants of the land</a:t>
            </a:r>
          </a:p>
          <a:p>
            <a:r>
              <a:rPr lang="en-US" dirty="0"/>
              <a:t>If commissioners do not appoint “any two of them,” any decision is deemed to be a board decision</a:t>
            </a:r>
          </a:p>
          <a:p>
            <a:pPr lvl="1"/>
            <a:r>
              <a:rPr lang="en-US" dirty="0"/>
              <a:t>Triggers normal appeal rules</a:t>
            </a:r>
          </a:p>
          <a:p>
            <a:pPr lvl="2"/>
            <a:r>
              <a:rPr lang="en-US" dirty="0"/>
              <a:t>Notice of appeal served on board’s clerk within 30 days; bond provided; necessary costs paid</a:t>
            </a:r>
          </a:p>
        </p:txBody>
      </p:sp>
      <p:sp>
        <p:nvSpPr>
          <p:cNvPr id="3" name="Title 2">
            <a:extLst>
              <a:ext uri="{FF2B5EF4-FFF2-40B4-BE49-F238E27FC236}">
                <a16:creationId xmlns:a16="http://schemas.microsoft.com/office/drawing/2014/main" id="{C9449832-D366-46C0-8523-01A0F72955A3}"/>
              </a:ext>
            </a:extLst>
          </p:cNvPr>
          <p:cNvSpPr>
            <a:spLocks noGrp="1"/>
          </p:cNvSpPr>
          <p:nvPr>
            <p:ph type="title"/>
          </p:nvPr>
        </p:nvSpPr>
        <p:spPr/>
        <p:txBody>
          <a:bodyPr/>
          <a:lstStyle/>
          <a:p>
            <a:r>
              <a:rPr lang="en-US" dirty="0"/>
              <a:t>Fence Viewers</a:t>
            </a:r>
          </a:p>
        </p:txBody>
      </p:sp>
      <p:sp>
        <p:nvSpPr>
          <p:cNvPr id="4" name="Slide Number Placeholder 3">
            <a:extLst>
              <a:ext uri="{FF2B5EF4-FFF2-40B4-BE49-F238E27FC236}">
                <a16:creationId xmlns:a16="http://schemas.microsoft.com/office/drawing/2014/main" id="{97339392-38F0-4485-A0E2-5AD4218B44C4}"/>
              </a:ext>
            </a:extLst>
          </p:cNvPr>
          <p:cNvSpPr>
            <a:spLocks noGrp="1"/>
          </p:cNvSpPr>
          <p:nvPr>
            <p:ph type="sldNum" sz="quarter" idx="12"/>
          </p:nvPr>
        </p:nvSpPr>
        <p:spPr/>
        <p:txBody>
          <a:bodyPr/>
          <a:lstStyle/>
          <a:p>
            <a:fld id="{F0FF2A46-8568-471A-945C-0EAFC0FCDB75}" type="slidenum">
              <a:rPr lang="en-US" smtClean="0"/>
              <a:pPr/>
              <a:t>13</a:t>
            </a:fld>
            <a:endParaRPr lang="en-US" dirty="0"/>
          </a:p>
        </p:txBody>
      </p:sp>
      <p:sp>
        <p:nvSpPr>
          <p:cNvPr id="5" name="Footer Placeholder 4">
            <a:extLst>
              <a:ext uri="{FF2B5EF4-FFF2-40B4-BE49-F238E27FC236}">
                <a16:creationId xmlns:a16="http://schemas.microsoft.com/office/drawing/2014/main" id="{CDCCA7E7-CC89-412D-9801-C3D3AECC041B}"/>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86042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A2854-C489-405A-98D7-49C0B6B4EA7C}"/>
              </a:ext>
            </a:extLst>
          </p:cNvPr>
          <p:cNvSpPr>
            <a:spLocks noGrp="1"/>
          </p:cNvSpPr>
          <p:nvPr>
            <p:ph idx="1"/>
          </p:nvPr>
        </p:nvSpPr>
        <p:spPr/>
        <p:txBody>
          <a:bodyPr/>
          <a:lstStyle/>
          <a:p>
            <a:r>
              <a:rPr lang="en-US" dirty="0"/>
              <a:t>What if a party doesn’t abide by the decision of the viewers?</a:t>
            </a:r>
          </a:p>
          <a:p>
            <a:pPr lvl="1"/>
            <a:r>
              <a:rPr lang="en-US" dirty="0"/>
              <a:t>Other party may erect, repair or maintain the entire fence and charge the other party for its share of the cost of the fence, plus interest (1%/mo.) and </a:t>
            </a:r>
            <a:r>
              <a:rPr lang="en-US" dirty="0" err="1"/>
              <a:t>att’y</a:t>
            </a:r>
            <a:r>
              <a:rPr lang="en-US" dirty="0"/>
              <a:t> fees if legal action needed to collect</a:t>
            </a:r>
          </a:p>
        </p:txBody>
      </p:sp>
      <p:sp>
        <p:nvSpPr>
          <p:cNvPr id="3" name="Title 2">
            <a:extLst>
              <a:ext uri="{FF2B5EF4-FFF2-40B4-BE49-F238E27FC236}">
                <a16:creationId xmlns:a16="http://schemas.microsoft.com/office/drawing/2014/main" id="{2D6573D9-1303-4D10-8D85-72317FE181A6}"/>
              </a:ext>
            </a:extLst>
          </p:cNvPr>
          <p:cNvSpPr>
            <a:spLocks noGrp="1"/>
          </p:cNvSpPr>
          <p:nvPr>
            <p:ph type="title"/>
          </p:nvPr>
        </p:nvSpPr>
        <p:spPr/>
        <p:txBody>
          <a:bodyPr/>
          <a:lstStyle/>
          <a:p>
            <a:r>
              <a:rPr lang="en-US" dirty="0"/>
              <a:t>Fence Viewers</a:t>
            </a:r>
          </a:p>
        </p:txBody>
      </p:sp>
      <p:sp>
        <p:nvSpPr>
          <p:cNvPr id="4" name="Slide Number Placeholder 3">
            <a:extLst>
              <a:ext uri="{FF2B5EF4-FFF2-40B4-BE49-F238E27FC236}">
                <a16:creationId xmlns:a16="http://schemas.microsoft.com/office/drawing/2014/main" id="{DC892F65-2F16-4E45-856C-AA33E697C2B7}"/>
              </a:ext>
            </a:extLst>
          </p:cNvPr>
          <p:cNvSpPr>
            <a:spLocks noGrp="1"/>
          </p:cNvSpPr>
          <p:nvPr>
            <p:ph type="sldNum" sz="quarter" idx="12"/>
          </p:nvPr>
        </p:nvSpPr>
        <p:spPr/>
        <p:txBody>
          <a:bodyPr/>
          <a:lstStyle/>
          <a:p>
            <a:fld id="{F0FF2A46-8568-471A-945C-0EAFC0FCDB75}" type="slidenum">
              <a:rPr lang="en-US" smtClean="0"/>
              <a:pPr/>
              <a:t>14</a:t>
            </a:fld>
            <a:endParaRPr lang="en-US" dirty="0"/>
          </a:p>
        </p:txBody>
      </p:sp>
      <p:sp>
        <p:nvSpPr>
          <p:cNvPr id="5" name="Footer Placeholder 4">
            <a:extLst>
              <a:ext uri="{FF2B5EF4-FFF2-40B4-BE49-F238E27FC236}">
                <a16:creationId xmlns:a16="http://schemas.microsoft.com/office/drawing/2014/main" id="{4D8C1357-6345-4FF5-B3A1-1BD3DF1D03D4}"/>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6452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8DB89-D014-4C04-BBC6-4B778E0A89D3}"/>
              </a:ext>
            </a:extLst>
          </p:cNvPr>
          <p:cNvSpPr>
            <a:spLocks noGrp="1"/>
          </p:cNvSpPr>
          <p:nvPr>
            <p:ph idx="1"/>
          </p:nvPr>
        </p:nvSpPr>
        <p:spPr/>
        <p:txBody>
          <a:bodyPr>
            <a:normAutofit fontScale="92500" lnSpcReduction="10000"/>
          </a:bodyPr>
          <a:lstStyle/>
          <a:p>
            <a:r>
              <a:rPr lang="en-US" dirty="0"/>
              <a:t>Kunze v. Schwartz (2001)</a:t>
            </a:r>
          </a:p>
          <a:p>
            <a:pPr lvl="1"/>
            <a:r>
              <a:rPr lang="en-US" dirty="0"/>
              <a:t>Call viewers</a:t>
            </a:r>
          </a:p>
          <a:p>
            <a:pPr lvl="1"/>
            <a:r>
              <a:rPr lang="en-US" dirty="0"/>
              <a:t>Viewers make decision</a:t>
            </a:r>
          </a:p>
          <a:p>
            <a:pPr lvl="1"/>
            <a:r>
              <a:rPr lang="en-US" dirty="0"/>
              <a:t>One party doesn’t comply</a:t>
            </a:r>
          </a:p>
          <a:p>
            <a:pPr lvl="1"/>
            <a:r>
              <a:rPr lang="en-US" dirty="0"/>
              <a:t>Viewers make second view to determine that fence needs built/repaired</a:t>
            </a:r>
          </a:p>
          <a:p>
            <a:pPr lvl="1"/>
            <a:r>
              <a:rPr lang="en-US" dirty="0"/>
              <a:t>Building/maintenance conducted</a:t>
            </a:r>
          </a:p>
          <a:p>
            <a:pPr lvl="1"/>
            <a:r>
              <a:rPr lang="en-US" dirty="0"/>
              <a:t>Viewers make third view to certify work and amount claimed due</a:t>
            </a:r>
          </a:p>
          <a:p>
            <a:pPr lvl="1"/>
            <a:r>
              <a:rPr lang="en-US" dirty="0"/>
              <a:t>Nonperforming party billed</a:t>
            </a:r>
          </a:p>
        </p:txBody>
      </p:sp>
      <p:sp>
        <p:nvSpPr>
          <p:cNvPr id="3" name="Title 2">
            <a:extLst>
              <a:ext uri="{FF2B5EF4-FFF2-40B4-BE49-F238E27FC236}">
                <a16:creationId xmlns:a16="http://schemas.microsoft.com/office/drawing/2014/main" id="{A81EB5CC-6167-4D5D-B8FA-9B27AC50DC89}"/>
              </a:ext>
            </a:extLst>
          </p:cNvPr>
          <p:cNvSpPr>
            <a:spLocks noGrp="1"/>
          </p:cNvSpPr>
          <p:nvPr>
            <p:ph type="title"/>
          </p:nvPr>
        </p:nvSpPr>
        <p:spPr/>
        <p:txBody>
          <a:bodyPr/>
          <a:lstStyle/>
          <a:p>
            <a:r>
              <a:rPr lang="en-US" dirty="0"/>
              <a:t>Procedure – The Riley County Saga</a:t>
            </a:r>
          </a:p>
        </p:txBody>
      </p:sp>
      <p:sp>
        <p:nvSpPr>
          <p:cNvPr id="4" name="Slide Number Placeholder 3">
            <a:extLst>
              <a:ext uri="{FF2B5EF4-FFF2-40B4-BE49-F238E27FC236}">
                <a16:creationId xmlns:a16="http://schemas.microsoft.com/office/drawing/2014/main" id="{CB99887E-20B2-4CB2-8D4E-D26860E8522C}"/>
              </a:ext>
            </a:extLst>
          </p:cNvPr>
          <p:cNvSpPr>
            <a:spLocks noGrp="1"/>
          </p:cNvSpPr>
          <p:nvPr>
            <p:ph type="sldNum" sz="quarter" idx="12"/>
          </p:nvPr>
        </p:nvSpPr>
        <p:spPr/>
        <p:txBody>
          <a:bodyPr/>
          <a:lstStyle/>
          <a:p>
            <a:fld id="{F0FF2A46-8568-471A-945C-0EAFC0FCDB75}" type="slidenum">
              <a:rPr lang="en-US" smtClean="0"/>
              <a:pPr/>
              <a:t>15</a:t>
            </a:fld>
            <a:endParaRPr lang="en-US" dirty="0"/>
          </a:p>
        </p:txBody>
      </p:sp>
      <p:sp>
        <p:nvSpPr>
          <p:cNvPr id="5" name="Footer Placeholder 4">
            <a:extLst>
              <a:ext uri="{FF2B5EF4-FFF2-40B4-BE49-F238E27FC236}">
                <a16:creationId xmlns:a16="http://schemas.microsoft.com/office/drawing/2014/main" id="{D3CBA0A1-6FC5-4BFE-B67F-EDE63ADDE4A3}"/>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318531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BD376-BFC3-4DBA-82D6-56727D7ED2E1}"/>
              </a:ext>
            </a:extLst>
          </p:cNvPr>
          <p:cNvSpPr>
            <a:spLocks noGrp="1"/>
          </p:cNvSpPr>
          <p:nvPr>
            <p:ph idx="1"/>
          </p:nvPr>
        </p:nvSpPr>
        <p:spPr/>
        <p:txBody>
          <a:bodyPr/>
          <a:lstStyle/>
          <a:p>
            <a:r>
              <a:rPr lang="en-US" dirty="0"/>
              <a:t>Legal fence in the county</a:t>
            </a:r>
          </a:p>
          <a:p>
            <a:pPr lvl="1"/>
            <a:r>
              <a:rPr lang="en-US" dirty="0"/>
              <a:t>Barbed wire with at least 3 wires</a:t>
            </a:r>
          </a:p>
          <a:p>
            <a:pPr lvl="1"/>
            <a:r>
              <a:rPr lang="en-US" dirty="0"/>
              <a:t>Other types listed in statute</a:t>
            </a:r>
          </a:p>
          <a:p>
            <a:pPr lvl="1"/>
            <a:r>
              <a:rPr lang="en-US" dirty="0"/>
              <a:t>At discretion of viewers, a brook, river, creek, ditch and equivalent constructs may be deemed to be a legal fence.</a:t>
            </a:r>
          </a:p>
          <a:p>
            <a:pPr lvl="1"/>
            <a:r>
              <a:rPr lang="en-US" dirty="0"/>
              <a:t>County commissioners can enact more stringent legal fencing requirements on a countywide basis</a:t>
            </a:r>
          </a:p>
        </p:txBody>
      </p:sp>
      <p:sp>
        <p:nvSpPr>
          <p:cNvPr id="3" name="Title 2">
            <a:extLst>
              <a:ext uri="{FF2B5EF4-FFF2-40B4-BE49-F238E27FC236}">
                <a16:creationId xmlns:a16="http://schemas.microsoft.com/office/drawing/2014/main" id="{749DEDED-D66B-4552-8181-28CF39AEEDC6}"/>
              </a:ext>
            </a:extLst>
          </p:cNvPr>
          <p:cNvSpPr>
            <a:spLocks noGrp="1"/>
          </p:cNvSpPr>
          <p:nvPr>
            <p:ph type="title"/>
          </p:nvPr>
        </p:nvSpPr>
        <p:spPr/>
        <p:txBody>
          <a:bodyPr/>
          <a:lstStyle/>
          <a:p>
            <a:r>
              <a:rPr lang="en-US" dirty="0"/>
              <a:t>What Type of Fence Can Be Repaired?</a:t>
            </a:r>
          </a:p>
        </p:txBody>
      </p:sp>
      <p:sp>
        <p:nvSpPr>
          <p:cNvPr id="4" name="Slide Number Placeholder 3">
            <a:extLst>
              <a:ext uri="{FF2B5EF4-FFF2-40B4-BE49-F238E27FC236}">
                <a16:creationId xmlns:a16="http://schemas.microsoft.com/office/drawing/2014/main" id="{5AC5AFC3-55DB-4416-890F-42756BB225D2}"/>
              </a:ext>
            </a:extLst>
          </p:cNvPr>
          <p:cNvSpPr>
            <a:spLocks noGrp="1"/>
          </p:cNvSpPr>
          <p:nvPr>
            <p:ph type="sldNum" sz="quarter" idx="12"/>
          </p:nvPr>
        </p:nvSpPr>
        <p:spPr/>
        <p:txBody>
          <a:bodyPr/>
          <a:lstStyle/>
          <a:p>
            <a:fld id="{F0FF2A46-8568-471A-945C-0EAFC0FCDB75}" type="slidenum">
              <a:rPr lang="en-US" smtClean="0"/>
              <a:pPr/>
              <a:t>16</a:t>
            </a:fld>
            <a:endParaRPr lang="en-US" dirty="0"/>
          </a:p>
        </p:txBody>
      </p:sp>
      <p:sp>
        <p:nvSpPr>
          <p:cNvPr id="5" name="Footer Placeholder 4">
            <a:extLst>
              <a:ext uri="{FF2B5EF4-FFF2-40B4-BE49-F238E27FC236}">
                <a16:creationId xmlns:a16="http://schemas.microsoft.com/office/drawing/2014/main" id="{4771E7E4-E096-44DE-BFDF-522ED273134A}"/>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81533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143000" y="-190500"/>
            <a:ext cx="8458200" cy="1143000"/>
          </a:xfrm>
        </p:spPr>
        <p:txBody>
          <a:bodyPr lIns="92075" tIns="46038" rIns="92075" bIns="46038"/>
          <a:lstStyle/>
          <a:p>
            <a:pPr eaLnBrk="1" hangingPunct="1">
              <a:defRPr/>
            </a:pPr>
            <a:r>
              <a:rPr lang="en-US" dirty="0"/>
              <a:t>Fence-In Jurisdictions</a:t>
            </a:r>
          </a:p>
        </p:txBody>
      </p:sp>
      <p:sp>
        <p:nvSpPr>
          <p:cNvPr id="303107" name="Rectangle 3"/>
          <p:cNvSpPr>
            <a:spLocks noGrp="1" noChangeArrowheads="1"/>
          </p:cNvSpPr>
          <p:nvPr>
            <p:ph idx="1"/>
          </p:nvPr>
        </p:nvSpPr>
        <p:spPr>
          <a:xfrm>
            <a:off x="685800" y="1752600"/>
            <a:ext cx="7772400" cy="4724400"/>
          </a:xfrm>
        </p:spPr>
        <p:txBody>
          <a:bodyPr lIns="92075" tIns="46038" rIns="92075" bIns="46038"/>
          <a:lstStyle/>
          <a:p>
            <a:pPr eaLnBrk="1" hangingPunct="1">
              <a:defRPr/>
            </a:pPr>
            <a:r>
              <a:rPr lang="en-US" sz="2800">
                <a:effectLst>
                  <a:outerShdw blurRad="38100" dist="38100" dir="2700000" algn="tl">
                    <a:srgbClr val="FFFFFF"/>
                  </a:outerShdw>
                </a:effectLst>
              </a:rPr>
              <a:t>If livestock escape a fence that is in good repair, the owner is generally not liable for any resulting damages absent a showing of negligence. Evidence of negligence</a:t>
            </a:r>
          </a:p>
          <a:p>
            <a:pPr lvl="1" eaLnBrk="1" hangingPunct="1">
              <a:defRPr/>
            </a:pPr>
            <a:r>
              <a:rPr lang="en-US" sz="2400">
                <a:effectLst>
                  <a:outerShdw blurRad="38100" dist="38100" dir="2700000" algn="tl">
                    <a:srgbClr val="FFFFFF"/>
                  </a:outerShdw>
                </a:effectLst>
              </a:rPr>
              <a:t>Gates left open</a:t>
            </a:r>
          </a:p>
          <a:p>
            <a:pPr lvl="1" eaLnBrk="1" hangingPunct="1">
              <a:defRPr/>
            </a:pPr>
            <a:r>
              <a:rPr lang="en-US" sz="2400">
                <a:effectLst>
                  <a:outerShdw blurRad="38100" dist="38100" dir="2700000" algn="tl">
                    <a:srgbClr val="FFFFFF"/>
                  </a:outerShdw>
                </a:effectLst>
              </a:rPr>
              <a:t>Fence improperly constructed or maintained</a:t>
            </a:r>
          </a:p>
          <a:p>
            <a:pPr lvl="1" eaLnBrk="1" hangingPunct="1">
              <a:defRPr/>
            </a:pPr>
            <a:r>
              <a:rPr lang="en-US" sz="2400">
                <a:effectLst>
                  <a:outerShdw blurRad="38100" dist="38100" dir="2700000" algn="tl">
                    <a:srgbClr val="FFFFFF"/>
                  </a:outerShdw>
                </a:effectLst>
              </a:rPr>
              <a:t>Knowledge that animals are in heat and not constructing a stronger enclosure</a:t>
            </a:r>
          </a:p>
          <a:p>
            <a:pPr lvl="1" eaLnBrk="1" hangingPunct="1">
              <a:defRPr/>
            </a:pPr>
            <a:r>
              <a:rPr lang="en-US" sz="2400">
                <a:effectLst>
                  <a:outerShdw blurRad="38100" dist="38100" dir="2700000" algn="tl">
                    <a:srgbClr val="FFFFFF"/>
                  </a:outerShdw>
                </a:effectLst>
              </a:rPr>
              <a:t>Knowledge that animals are out and not attempting to return them</a:t>
            </a:r>
          </a:p>
        </p:txBody>
      </p:sp>
      <p:sp>
        <p:nvSpPr>
          <p:cNvPr id="6" name="Slide Number Placeholder 5"/>
          <p:cNvSpPr>
            <a:spLocks noGrp="1"/>
          </p:cNvSpPr>
          <p:nvPr>
            <p:ph type="sldNum" sz="quarter" idx="12"/>
          </p:nvPr>
        </p:nvSpPr>
        <p:spPr/>
        <p:txBody>
          <a:bodyPr/>
          <a:lstStyle/>
          <a:p>
            <a:fld id="{3BB248B5-A0B8-4348-B32F-ABF4C8400996}" type="slidenum">
              <a:rPr lang="en-US" altLang="en-US">
                <a:effectLst>
                  <a:outerShdw blurRad="38100" dist="38100" dir="2700000" algn="tl">
                    <a:srgbClr val="FFFFFF"/>
                  </a:outerShdw>
                </a:effectLst>
              </a:rPr>
              <a:pPr/>
              <a:t>17</a:t>
            </a:fld>
            <a:endParaRPr lang="en-US" altLang="en-US">
              <a:effectLst>
                <a:outerShdw blurRad="38100" dist="38100" dir="2700000" algn="tl">
                  <a:srgbClr val="FFFFFF"/>
                </a:outerShdw>
              </a:effectLst>
            </a:endParaRPr>
          </a:p>
        </p:txBody>
      </p:sp>
    </p:spTree>
    <p:extLst>
      <p:ext uri="{BB962C8B-B14F-4D97-AF65-F5344CB8AC3E}">
        <p14:creationId xmlns:p14="http://schemas.microsoft.com/office/powerpoint/2010/main" val="673054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3106"/>
                                        </p:tgtEl>
                                        <p:attrNameLst>
                                          <p:attrName>style.visibility</p:attrName>
                                        </p:attrNameLst>
                                      </p:cBhvr>
                                      <p:to>
                                        <p:strVal val="visible"/>
                                      </p:to>
                                    </p:set>
                                    <p:anim calcmode="lin" valueType="num">
                                      <p:cBhvr>
                                        <p:cTn id="7" dur="500" fill="hold"/>
                                        <p:tgtEl>
                                          <p:spTgt spid="303106"/>
                                        </p:tgtEl>
                                        <p:attrNameLst>
                                          <p:attrName>ppt_w</p:attrName>
                                        </p:attrNameLst>
                                      </p:cBhvr>
                                      <p:tavLst>
                                        <p:tav tm="0">
                                          <p:val>
                                            <p:fltVal val="0"/>
                                          </p:val>
                                        </p:tav>
                                        <p:tav tm="100000">
                                          <p:val>
                                            <p:strVal val="#ppt_w"/>
                                          </p:val>
                                        </p:tav>
                                      </p:tavLst>
                                    </p:anim>
                                    <p:anim calcmode="lin" valueType="num">
                                      <p:cBhvr>
                                        <p:cTn id="8" dur="500" fill="hold"/>
                                        <p:tgtEl>
                                          <p:spTgt spid="3031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3107">
                                            <p:txEl>
                                              <p:pRg st="0" end="0"/>
                                            </p:txEl>
                                          </p:spTgt>
                                        </p:tgtEl>
                                        <p:attrNameLst>
                                          <p:attrName>style.visibility</p:attrName>
                                        </p:attrNameLst>
                                      </p:cBhvr>
                                      <p:to>
                                        <p:strVal val="visible"/>
                                      </p:to>
                                    </p:set>
                                    <p:anim calcmode="lin" valueType="num">
                                      <p:cBhvr>
                                        <p:cTn id="13" dur="500" fill="hold"/>
                                        <p:tgtEl>
                                          <p:spTgt spid="303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310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03107">
                                            <p:txEl>
                                              <p:pRg st="1" end="1"/>
                                            </p:txEl>
                                          </p:spTgt>
                                        </p:tgtEl>
                                        <p:attrNameLst>
                                          <p:attrName>style.visibility</p:attrName>
                                        </p:attrNameLst>
                                      </p:cBhvr>
                                      <p:to>
                                        <p:strVal val="visible"/>
                                      </p:to>
                                    </p:set>
                                    <p:anim calcmode="lin" valueType="num">
                                      <p:cBhvr>
                                        <p:cTn id="17" dur="500" fill="hold"/>
                                        <p:tgtEl>
                                          <p:spTgt spid="30310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0310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3107">
                                            <p:txEl>
                                              <p:pRg st="2" end="2"/>
                                            </p:txEl>
                                          </p:spTgt>
                                        </p:tgtEl>
                                        <p:attrNameLst>
                                          <p:attrName>style.visibility</p:attrName>
                                        </p:attrNameLst>
                                      </p:cBhvr>
                                      <p:to>
                                        <p:strVal val="visible"/>
                                      </p:to>
                                    </p:set>
                                    <p:anim calcmode="lin" valueType="num">
                                      <p:cBhvr>
                                        <p:cTn id="21" dur="500" fill="hold"/>
                                        <p:tgtEl>
                                          <p:spTgt spid="303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310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03107">
                                            <p:txEl>
                                              <p:pRg st="3" end="3"/>
                                            </p:txEl>
                                          </p:spTgt>
                                        </p:tgtEl>
                                        <p:attrNameLst>
                                          <p:attrName>style.visibility</p:attrName>
                                        </p:attrNameLst>
                                      </p:cBhvr>
                                      <p:to>
                                        <p:strVal val="visible"/>
                                      </p:to>
                                    </p:set>
                                    <p:anim calcmode="lin" valueType="num">
                                      <p:cBhvr>
                                        <p:cTn id="25" dur="500" fill="hold"/>
                                        <p:tgtEl>
                                          <p:spTgt spid="3031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310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03107">
                                            <p:txEl>
                                              <p:pRg st="4" end="4"/>
                                            </p:txEl>
                                          </p:spTgt>
                                        </p:tgtEl>
                                        <p:attrNameLst>
                                          <p:attrName>style.visibility</p:attrName>
                                        </p:attrNameLst>
                                      </p:cBhvr>
                                      <p:to>
                                        <p:strVal val="visible"/>
                                      </p:to>
                                    </p:set>
                                    <p:anim calcmode="lin" valueType="num">
                                      <p:cBhvr>
                                        <p:cTn id="29" dur="500" fill="hold"/>
                                        <p:tgtEl>
                                          <p:spTgt spid="30310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0310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p:bldP spid="3031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1FB300-EC89-45DC-BFCF-FC31E65E6947}"/>
              </a:ext>
            </a:extLst>
          </p:cNvPr>
          <p:cNvSpPr>
            <a:spLocks noGrp="1"/>
          </p:cNvSpPr>
          <p:nvPr>
            <p:ph idx="1"/>
          </p:nvPr>
        </p:nvSpPr>
        <p:spPr/>
        <p:txBody>
          <a:bodyPr>
            <a:normAutofit fontScale="92500" lnSpcReduction="20000"/>
          </a:bodyPr>
          <a:lstStyle/>
          <a:p>
            <a:r>
              <a:rPr lang="en-US" dirty="0"/>
              <a:t>What if animals trespass onto an another owner’s property and cause damage?</a:t>
            </a:r>
          </a:p>
          <a:p>
            <a:pPr lvl="1"/>
            <a:r>
              <a:rPr lang="en-US" dirty="0"/>
              <a:t>Can retain the animals until payment made for damages, plus reasonable costs</a:t>
            </a:r>
          </a:p>
          <a:p>
            <a:pPr lvl="1"/>
            <a:r>
              <a:rPr lang="en-US" dirty="0"/>
              <a:t>Owner must be notified within 24 hours</a:t>
            </a:r>
          </a:p>
          <a:p>
            <a:pPr lvl="1"/>
            <a:r>
              <a:rPr lang="en-US" dirty="0"/>
              <a:t>If owner can’t be found – call Sheriff</a:t>
            </a:r>
          </a:p>
          <a:p>
            <a:pPr lvl="1"/>
            <a:r>
              <a:rPr lang="en-US" dirty="0"/>
              <a:t>Once notice given, can only hold for 5 days without brining legal action against owner</a:t>
            </a:r>
          </a:p>
          <a:p>
            <a:pPr lvl="2"/>
            <a:r>
              <a:rPr lang="en-US" dirty="0"/>
              <a:t>Or Sheriff can take animals into custody and give notice.</a:t>
            </a:r>
          </a:p>
          <a:p>
            <a:pPr lvl="3"/>
            <a:r>
              <a:rPr lang="en-US" dirty="0"/>
              <a:t>10 days to reclaim and pay costs</a:t>
            </a:r>
          </a:p>
          <a:p>
            <a:pPr lvl="3"/>
            <a:r>
              <a:rPr lang="en-US" dirty="0"/>
              <a:t>If not reclaimed, sold at auction</a:t>
            </a:r>
          </a:p>
        </p:txBody>
      </p:sp>
      <p:sp>
        <p:nvSpPr>
          <p:cNvPr id="3" name="Title 2">
            <a:extLst>
              <a:ext uri="{FF2B5EF4-FFF2-40B4-BE49-F238E27FC236}">
                <a16:creationId xmlns:a16="http://schemas.microsoft.com/office/drawing/2014/main" id="{0A676EAA-1DAE-4B76-B43E-4EF0869AEE46}"/>
              </a:ext>
            </a:extLst>
          </p:cNvPr>
          <p:cNvSpPr>
            <a:spLocks noGrp="1"/>
          </p:cNvSpPr>
          <p:nvPr>
            <p:ph type="title"/>
          </p:nvPr>
        </p:nvSpPr>
        <p:spPr/>
        <p:txBody>
          <a:bodyPr/>
          <a:lstStyle/>
          <a:p>
            <a:r>
              <a:rPr lang="en-US" dirty="0"/>
              <a:t>Distraint</a:t>
            </a:r>
          </a:p>
        </p:txBody>
      </p:sp>
      <p:sp>
        <p:nvSpPr>
          <p:cNvPr id="4" name="Slide Number Placeholder 3">
            <a:extLst>
              <a:ext uri="{FF2B5EF4-FFF2-40B4-BE49-F238E27FC236}">
                <a16:creationId xmlns:a16="http://schemas.microsoft.com/office/drawing/2014/main" id="{9FE57955-6787-468A-AAF7-D86ECCA45EB3}"/>
              </a:ext>
            </a:extLst>
          </p:cNvPr>
          <p:cNvSpPr>
            <a:spLocks noGrp="1"/>
          </p:cNvSpPr>
          <p:nvPr>
            <p:ph type="sldNum" sz="quarter" idx="12"/>
          </p:nvPr>
        </p:nvSpPr>
        <p:spPr/>
        <p:txBody>
          <a:bodyPr/>
          <a:lstStyle/>
          <a:p>
            <a:fld id="{F0FF2A46-8568-471A-945C-0EAFC0FCDB75}" type="slidenum">
              <a:rPr lang="en-US" smtClean="0"/>
              <a:pPr/>
              <a:t>18</a:t>
            </a:fld>
            <a:endParaRPr lang="en-US" dirty="0"/>
          </a:p>
        </p:txBody>
      </p:sp>
      <p:sp>
        <p:nvSpPr>
          <p:cNvPr id="5" name="Footer Placeholder 4">
            <a:extLst>
              <a:ext uri="{FF2B5EF4-FFF2-40B4-BE49-F238E27FC236}">
                <a16:creationId xmlns:a16="http://schemas.microsoft.com/office/drawing/2014/main" id="{6CA9AF8E-03C0-4EEA-BEDE-58BDDC2B962C}"/>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67952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9BE1D-01B1-4E7E-B222-0BBCC89BFE04}"/>
              </a:ext>
            </a:extLst>
          </p:cNvPr>
          <p:cNvSpPr>
            <a:spLocks noGrp="1"/>
          </p:cNvSpPr>
          <p:nvPr>
            <p:ph idx="1"/>
          </p:nvPr>
        </p:nvSpPr>
        <p:spPr/>
        <p:txBody>
          <a:bodyPr/>
          <a:lstStyle/>
          <a:p>
            <a:r>
              <a:rPr lang="en-US" dirty="0"/>
              <a:t>Sheriff notified within 24 hours</a:t>
            </a:r>
          </a:p>
          <a:p>
            <a:r>
              <a:rPr lang="en-US" dirty="0"/>
              <a:t>Party finding them gets an agister’s lien for feed and care costs</a:t>
            </a:r>
          </a:p>
        </p:txBody>
      </p:sp>
      <p:sp>
        <p:nvSpPr>
          <p:cNvPr id="3" name="Title 2">
            <a:extLst>
              <a:ext uri="{FF2B5EF4-FFF2-40B4-BE49-F238E27FC236}">
                <a16:creationId xmlns:a16="http://schemas.microsoft.com/office/drawing/2014/main" id="{C55BBEBA-672D-4E34-BBB0-F75BED031043}"/>
              </a:ext>
            </a:extLst>
          </p:cNvPr>
          <p:cNvSpPr>
            <a:spLocks noGrp="1"/>
          </p:cNvSpPr>
          <p:nvPr>
            <p:ph type="title"/>
          </p:nvPr>
        </p:nvSpPr>
        <p:spPr/>
        <p:txBody>
          <a:bodyPr/>
          <a:lstStyle/>
          <a:p>
            <a:r>
              <a:rPr lang="en-US" dirty="0"/>
              <a:t>Strays</a:t>
            </a:r>
          </a:p>
        </p:txBody>
      </p:sp>
      <p:sp>
        <p:nvSpPr>
          <p:cNvPr id="4" name="Slide Number Placeholder 3">
            <a:extLst>
              <a:ext uri="{FF2B5EF4-FFF2-40B4-BE49-F238E27FC236}">
                <a16:creationId xmlns:a16="http://schemas.microsoft.com/office/drawing/2014/main" id="{B104B3CE-5189-4081-B040-4B9CD252888B}"/>
              </a:ext>
            </a:extLst>
          </p:cNvPr>
          <p:cNvSpPr>
            <a:spLocks noGrp="1"/>
          </p:cNvSpPr>
          <p:nvPr>
            <p:ph type="sldNum" sz="quarter" idx="12"/>
          </p:nvPr>
        </p:nvSpPr>
        <p:spPr/>
        <p:txBody>
          <a:bodyPr/>
          <a:lstStyle/>
          <a:p>
            <a:fld id="{F0FF2A46-8568-471A-945C-0EAFC0FCDB75}" type="slidenum">
              <a:rPr lang="en-US" smtClean="0"/>
              <a:pPr/>
              <a:t>19</a:t>
            </a:fld>
            <a:endParaRPr lang="en-US" dirty="0"/>
          </a:p>
        </p:txBody>
      </p:sp>
      <p:sp>
        <p:nvSpPr>
          <p:cNvPr id="5" name="Footer Placeholder 4">
            <a:extLst>
              <a:ext uri="{FF2B5EF4-FFF2-40B4-BE49-F238E27FC236}">
                <a16:creationId xmlns:a16="http://schemas.microsoft.com/office/drawing/2014/main" id="{202F1C98-899C-4FD6-A79F-76B0910DA4F3}"/>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89719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279452"/>
          </a:xfrm>
        </p:spPr>
        <p:txBody>
          <a:bodyPr/>
          <a:lstStyle/>
          <a:p>
            <a:r>
              <a:rPr lang="en-US" dirty="0"/>
              <a:t>Contact information</a:t>
            </a:r>
          </a:p>
        </p:txBody>
      </p:sp>
      <p:sp>
        <p:nvSpPr>
          <p:cNvPr id="3" name="Text Placeholder 2"/>
          <p:cNvSpPr>
            <a:spLocks noGrp="1"/>
          </p:cNvSpPr>
          <p:nvPr>
            <p:ph type="body" idx="1"/>
          </p:nvPr>
        </p:nvSpPr>
        <p:spPr>
          <a:xfrm>
            <a:off x="533400" y="3505200"/>
            <a:ext cx="7772400" cy="585787"/>
          </a:xfrm>
        </p:spPr>
        <p:txBody>
          <a:bodyPr>
            <a:noAutofit/>
          </a:bodyPr>
          <a:lstStyle/>
          <a:p>
            <a:pPr algn="l"/>
            <a:r>
              <a:rPr lang="en-US" i="0" dirty="0">
                <a:solidFill>
                  <a:srgbClr val="C00000"/>
                </a:solidFill>
                <a:latin typeface="Arial Black" panose="020B0A04020102020204" pitchFamily="34" charset="0"/>
              </a:rPr>
              <a:t>roger.mceowen@washburn.edu</a:t>
            </a:r>
          </a:p>
          <a:p>
            <a:pPr algn="l"/>
            <a:r>
              <a:rPr lang="en-US" i="0" dirty="0">
                <a:solidFill>
                  <a:srgbClr val="C00000"/>
                </a:solidFill>
                <a:latin typeface="Arial Black" panose="020B0A04020102020204" pitchFamily="34" charset="0"/>
              </a:rPr>
              <a:t>Website:  washburnlaw.edu/</a:t>
            </a:r>
            <a:r>
              <a:rPr lang="en-US" i="0" dirty="0" err="1">
                <a:solidFill>
                  <a:srgbClr val="C00000"/>
                </a:solidFill>
                <a:latin typeface="Arial Black" panose="020B0A04020102020204" pitchFamily="34" charset="0"/>
              </a:rPr>
              <a:t>waltr</a:t>
            </a:r>
            <a:endParaRPr lang="en-US" i="0" dirty="0">
              <a:solidFill>
                <a:srgbClr val="C00000"/>
              </a:solidFill>
              <a:latin typeface="Arial Black" panose="020B0A04020102020204" pitchFamily="34" charset="0"/>
            </a:endParaRPr>
          </a:p>
          <a:p>
            <a:pPr algn="l"/>
            <a:r>
              <a:rPr lang="en-US" i="0" dirty="0">
                <a:solidFill>
                  <a:srgbClr val="C00000"/>
                </a:solidFill>
                <a:latin typeface="Arial Black" panose="020B0A04020102020204" pitchFamily="34" charset="0"/>
              </a:rPr>
              <a:t>Twitter:  @</a:t>
            </a:r>
            <a:r>
              <a:rPr lang="en-US" i="0" dirty="0" err="1">
                <a:solidFill>
                  <a:srgbClr val="C00000"/>
                </a:solidFill>
                <a:latin typeface="Arial Black" panose="020B0A04020102020204" pitchFamily="34" charset="0"/>
              </a:rPr>
              <a:t>WashburnWaltr</a:t>
            </a:r>
            <a:endParaRPr lang="en-US" i="0" dirty="0">
              <a:solidFill>
                <a:srgbClr val="C00000"/>
              </a:solidFill>
              <a:latin typeface="Arial Black" panose="020B0A04020102020204" pitchFamily="34" charset="0"/>
            </a:endParaRPr>
          </a:p>
          <a:p>
            <a:pPr algn="l"/>
            <a:endParaRPr lang="en-US" sz="1600" i="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085210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066800" y="-152400"/>
            <a:ext cx="8458200" cy="1143000"/>
          </a:xfrm>
        </p:spPr>
        <p:txBody>
          <a:bodyPr lIns="92075" tIns="46038" rIns="92075" bIns="46038"/>
          <a:lstStyle/>
          <a:p>
            <a:pPr eaLnBrk="1" hangingPunct="1">
              <a:defRPr/>
            </a:pPr>
            <a:r>
              <a:rPr lang="en-US" dirty="0"/>
              <a:t>Fence Laws and </a:t>
            </a:r>
            <a:br>
              <a:rPr lang="en-US" dirty="0"/>
            </a:br>
            <a:r>
              <a:rPr lang="en-US" dirty="0"/>
              <a:t>Trespassing Livestock</a:t>
            </a:r>
          </a:p>
        </p:txBody>
      </p:sp>
      <p:sp>
        <p:nvSpPr>
          <p:cNvPr id="315395" name="Rectangle 3"/>
          <p:cNvSpPr>
            <a:spLocks noGrp="1" noChangeArrowheads="1"/>
          </p:cNvSpPr>
          <p:nvPr>
            <p:ph idx="1"/>
          </p:nvPr>
        </p:nvSpPr>
        <p:spPr>
          <a:xfrm>
            <a:off x="533400" y="2133600"/>
            <a:ext cx="7772400" cy="4114800"/>
          </a:xfrm>
        </p:spPr>
        <p:txBody>
          <a:bodyPr lIns="92075" tIns="46038" rIns="92075" bIns="46038"/>
          <a:lstStyle/>
          <a:p>
            <a:pPr eaLnBrk="1" hangingPunct="1">
              <a:defRPr/>
            </a:pPr>
            <a:r>
              <a:rPr lang="en-US" dirty="0"/>
              <a:t>Moving livestock on a public roadway</a:t>
            </a:r>
          </a:p>
          <a:p>
            <a:pPr lvl="1" eaLnBrk="1" hangingPunct="1">
              <a:defRPr/>
            </a:pPr>
            <a:r>
              <a:rPr lang="en-US" dirty="0"/>
              <a:t>Usually permissible if animals are under control</a:t>
            </a:r>
          </a:p>
          <a:p>
            <a:pPr lvl="1" eaLnBrk="1" hangingPunct="1">
              <a:defRPr/>
            </a:pPr>
            <a:r>
              <a:rPr lang="en-US" dirty="0"/>
              <a:t>Stock owner is typically strictly liable for any damages.</a:t>
            </a:r>
          </a:p>
        </p:txBody>
      </p:sp>
      <p:sp>
        <p:nvSpPr>
          <p:cNvPr id="6" name="Slide Number Placeholder 5"/>
          <p:cNvSpPr>
            <a:spLocks noGrp="1"/>
          </p:cNvSpPr>
          <p:nvPr>
            <p:ph type="sldNum" sz="quarter" idx="12"/>
          </p:nvPr>
        </p:nvSpPr>
        <p:spPr/>
        <p:txBody>
          <a:bodyPr/>
          <a:lstStyle/>
          <a:p>
            <a:fld id="{FB034D0C-FFD9-429E-93DB-523B032EC978}" type="slidenum">
              <a:rPr lang="en-US" altLang="en-US"/>
              <a:pPr/>
              <a:t>20</a:t>
            </a:fld>
            <a:endParaRPr lang="en-US" altLang="en-US"/>
          </a:p>
        </p:txBody>
      </p:sp>
    </p:spTree>
    <p:extLst>
      <p:ext uri="{BB962C8B-B14F-4D97-AF65-F5344CB8AC3E}">
        <p14:creationId xmlns:p14="http://schemas.microsoft.com/office/powerpoint/2010/main" val="3984879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 calcmode="lin" valueType="num">
                                      <p:cBhvr>
                                        <p:cTn id="7" dur="1000" fill="hold"/>
                                        <p:tgtEl>
                                          <p:spTgt spid="315394"/>
                                        </p:tgtEl>
                                        <p:attrNameLst>
                                          <p:attrName>ppt_w</p:attrName>
                                        </p:attrNameLst>
                                      </p:cBhvr>
                                      <p:tavLst>
                                        <p:tav tm="0">
                                          <p:val>
                                            <p:strVal val="#ppt_w+.3"/>
                                          </p:val>
                                        </p:tav>
                                        <p:tav tm="100000">
                                          <p:val>
                                            <p:strVal val="#ppt_w"/>
                                          </p:val>
                                        </p:tav>
                                      </p:tavLst>
                                    </p:anim>
                                    <p:anim calcmode="lin" valueType="num">
                                      <p:cBhvr>
                                        <p:cTn id="8" dur="1000" fill="hold"/>
                                        <p:tgtEl>
                                          <p:spTgt spid="315394"/>
                                        </p:tgtEl>
                                        <p:attrNameLst>
                                          <p:attrName>ppt_h</p:attrName>
                                        </p:attrNameLst>
                                      </p:cBhvr>
                                      <p:tavLst>
                                        <p:tav tm="0">
                                          <p:val>
                                            <p:strVal val="#ppt_h"/>
                                          </p:val>
                                        </p:tav>
                                        <p:tav tm="100000">
                                          <p:val>
                                            <p:strVal val="#ppt_h"/>
                                          </p:val>
                                        </p:tav>
                                      </p:tavLst>
                                    </p:anim>
                                    <p:animEffect transition="in" filter="fade">
                                      <p:cBhvr>
                                        <p:cTn id="9" dur="1000"/>
                                        <p:tgtEl>
                                          <p:spTgt spid="315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5395">
                                            <p:txEl>
                                              <p:pRg st="0" end="0"/>
                                            </p:txEl>
                                          </p:spTgt>
                                        </p:tgtEl>
                                        <p:attrNameLst>
                                          <p:attrName>style.visibility</p:attrName>
                                        </p:attrNameLst>
                                      </p:cBhvr>
                                      <p:to>
                                        <p:strVal val="visible"/>
                                      </p:to>
                                    </p:set>
                                    <p:anim calcmode="lin" valueType="num">
                                      <p:cBhvr>
                                        <p:cTn id="14" dur="1000" fill="hold"/>
                                        <p:tgtEl>
                                          <p:spTgt spid="3153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153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15395">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15395">
                                            <p:txEl>
                                              <p:pRg st="1" end="1"/>
                                            </p:txEl>
                                          </p:spTgt>
                                        </p:tgtEl>
                                        <p:attrNameLst>
                                          <p:attrName>style.visibility</p:attrName>
                                        </p:attrNameLst>
                                      </p:cBhvr>
                                      <p:to>
                                        <p:strVal val="visible"/>
                                      </p:to>
                                    </p:set>
                                    <p:anim calcmode="lin" valueType="num">
                                      <p:cBhvr>
                                        <p:cTn id="19" dur="1000" fill="hold"/>
                                        <p:tgtEl>
                                          <p:spTgt spid="31539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153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15395">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15395">
                                            <p:txEl>
                                              <p:pRg st="2" end="2"/>
                                            </p:txEl>
                                          </p:spTgt>
                                        </p:tgtEl>
                                        <p:attrNameLst>
                                          <p:attrName>style.visibility</p:attrName>
                                        </p:attrNameLst>
                                      </p:cBhvr>
                                      <p:to>
                                        <p:strVal val="visible"/>
                                      </p:to>
                                    </p:set>
                                    <p:anim calcmode="lin" valueType="num">
                                      <p:cBhvr>
                                        <p:cTn id="24" dur="1000" fill="hold"/>
                                        <p:tgtEl>
                                          <p:spTgt spid="315395">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1539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15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050"/>
          <p:cNvSpPr>
            <a:spLocks noGrp="1" noChangeArrowheads="1"/>
          </p:cNvSpPr>
          <p:nvPr>
            <p:ph type="title"/>
          </p:nvPr>
        </p:nvSpPr>
        <p:spPr>
          <a:xfrm>
            <a:off x="1143000" y="-266700"/>
            <a:ext cx="8229600" cy="1371600"/>
          </a:xfrm>
        </p:spPr>
        <p:txBody>
          <a:bodyPr lIns="92075" tIns="46038" rIns="92075" bIns="46038"/>
          <a:lstStyle/>
          <a:p>
            <a:pPr eaLnBrk="1" hangingPunct="1">
              <a:defRPr/>
            </a:pPr>
            <a:r>
              <a:rPr lang="en-US" dirty="0"/>
              <a:t>Highway Fences</a:t>
            </a:r>
          </a:p>
        </p:txBody>
      </p:sp>
      <p:sp>
        <p:nvSpPr>
          <p:cNvPr id="344067" name="Rectangle 2051"/>
          <p:cNvSpPr>
            <a:spLocks noGrp="1" noChangeArrowheads="1"/>
          </p:cNvSpPr>
          <p:nvPr>
            <p:ph idx="1"/>
          </p:nvPr>
        </p:nvSpPr>
        <p:spPr>
          <a:xfrm>
            <a:off x="457200" y="1295400"/>
            <a:ext cx="8229600" cy="4114800"/>
          </a:xfrm>
        </p:spPr>
        <p:txBody>
          <a:bodyPr lIns="92075" tIns="46038" rIns="92075" bIns="46038"/>
          <a:lstStyle/>
          <a:p>
            <a:pPr eaLnBrk="1" hangingPunct="1">
              <a:defRPr/>
            </a:pPr>
            <a:r>
              <a:rPr lang="en-US"/>
              <a:t>The farmer is responsible for maintaining the inner fence and the state department of transportation is responsible for maintaining the outer fence</a:t>
            </a:r>
          </a:p>
          <a:p>
            <a:pPr lvl="1" eaLnBrk="1" hangingPunct="1">
              <a:defRPr/>
            </a:pPr>
            <a:r>
              <a:rPr lang="en-US"/>
              <a:t>The land between the fences causes weed control problems</a:t>
            </a:r>
          </a:p>
        </p:txBody>
      </p:sp>
      <p:sp>
        <p:nvSpPr>
          <p:cNvPr id="8" name="Slide Number Placeholder 5"/>
          <p:cNvSpPr>
            <a:spLocks noGrp="1"/>
          </p:cNvSpPr>
          <p:nvPr>
            <p:ph type="sldNum" sz="quarter" idx="12"/>
          </p:nvPr>
        </p:nvSpPr>
        <p:spPr/>
        <p:txBody>
          <a:bodyPr/>
          <a:lstStyle/>
          <a:p>
            <a:fld id="{B5A5CFB1-FD3B-476F-B9F3-3463421DB646}" type="slidenum">
              <a:rPr lang="en-US" altLang="en-US"/>
              <a:pPr/>
              <a:t>21</a:t>
            </a:fld>
            <a:endParaRPr lang="en-US" altLang="en-US"/>
          </a:p>
        </p:txBody>
      </p:sp>
      <p:pic>
        <p:nvPicPr>
          <p:cNvPr id="391173" name="Picture 2052" descr="MCTN01336_0000[1]"/>
          <p:cNvPicPr>
            <a:picLocks noChangeAspect="1" noChangeArrowheads="1"/>
          </p:cNvPicPr>
          <p:nvPr/>
        </p:nvPicPr>
        <p:blipFill>
          <a:blip r:embed="rId2"/>
          <a:srcRect/>
          <a:stretch>
            <a:fillRect/>
          </a:stretch>
        </p:blipFill>
        <p:spPr bwMode="auto">
          <a:xfrm>
            <a:off x="6477000" y="5791200"/>
            <a:ext cx="228600" cy="117475"/>
          </a:xfrm>
          <a:prstGeom prst="rect">
            <a:avLst/>
          </a:prstGeom>
          <a:noFill/>
          <a:ln w="9525">
            <a:noFill/>
            <a:miter lim="800000"/>
            <a:headEnd/>
            <a:tailEnd/>
          </a:ln>
        </p:spPr>
      </p:pic>
      <p:pic>
        <p:nvPicPr>
          <p:cNvPr id="391174" name="Picture 2054" descr="2"/>
          <p:cNvPicPr>
            <a:picLocks noChangeAspect="1" noChangeArrowheads="1"/>
          </p:cNvPicPr>
          <p:nvPr/>
        </p:nvPicPr>
        <p:blipFill>
          <a:blip r:embed="rId3"/>
          <a:srcRect/>
          <a:stretch>
            <a:fillRect/>
          </a:stretch>
        </p:blipFill>
        <p:spPr bwMode="auto">
          <a:xfrm>
            <a:off x="3733800" y="3962400"/>
            <a:ext cx="3657600" cy="2400300"/>
          </a:xfrm>
          <a:prstGeom prst="rect">
            <a:avLst/>
          </a:prstGeom>
          <a:noFill/>
          <a:ln w="9525">
            <a:noFill/>
            <a:miter lim="800000"/>
            <a:headEnd/>
            <a:tailEnd/>
          </a:ln>
        </p:spPr>
      </p:pic>
    </p:spTree>
    <p:extLst>
      <p:ext uri="{BB962C8B-B14F-4D97-AF65-F5344CB8AC3E}">
        <p14:creationId xmlns:p14="http://schemas.microsoft.com/office/powerpoint/2010/main" val="285824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4066"/>
                                        </p:tgtEl>
                                        <p:attrNameLst>
                                          <p:attrName>style.visibility</p:attrName>
                                        </p:attrNameLst>
                                      </p:cBhvr>
                                      <p:to>
                                        <p:strVal val="visible"/>
                                      </p:to>
                                    </p:set>
                                    <p:anim calcmode="lin" valueType="num">
                                      <p:cBhvr>
                                        <p:cTn id="7" dur="1000" fill="hold"/>
                                        <p:tgtEl>
                                          <p:spTgt spid="344066"/>
                                        </p:tgtEl>
                                        <p:attrNameLst>
                                          <p:attrName>ppt_w</p:attrName>
                                        </p:attrNameLst>
                                      </p:cBhvr>
                                      <p:tavLst>
                                        <p:tav tm="0">
                                          <p:val>
                                            <p:strVal val="#ppt_w+.3"/>
                                          </p:val>
                                        </p:tav>
                                        <p:tav tm="100000">
                                          <p:val>
                                            <p:strVal val="#ppt_w"/>
                                          </p:val>
                                        </p:tav>
                                      </p:tavLst>
                                    </p:anim>
                                    <p:anim calcmode="lin" valueType="num">
                                      <p:cBhvr>
                                        <p:cTn id="8" dur="1000" fill="hold"/>
                                        <p:tgtEl>
                                          <p:spTgt spid="344066"/>
                                        </p:tgtEl>
                                        <p:attrNameLst>
                                          <p:attrName>ppt_h</p:attrName>
                                        </p:attrNameLst>
                                      </p:cBhvr>
                                      <p:tavLst>
                                        <p:tav tm="0">
                                          <p:val>
                                            <p:strVal val="#ppt_h"/>
                                          </p:val>
                                        </p:tav>
                                        <p:tav tm="100000">
                                          <p:val>
                                            <p:strVal val="#ppt_h"/>
                                          </p:val>
                                        </p:tav>
                                      </p:tavLst>
                                    </p:anim>
                                    <p:animEffect transition="in" filter="fade">
                                      <p:cBhvr>
                                        <p:cTn id="9" dur="1000"/>
                                        <p:tgtEl>
                                          <p:spTgt spid="344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4067">
                                            <p:txEl>
                                              <p:pRg st="0" end="0"/>
                                            </p:txEl>
                                          </p:spTgt>
                                        </p:tgtEl>
                                        <p:attrNameLst>
                                          <p:attrName>style.visibility</p:attrName>
                                        </p:attrNameLst>
                                      </p:cBhvr>
                                      <p:to>
                                        <p:strVal val="visible"/>
                                      </p:to>
                                    </p:set>
                                    <p:anim calcmode="lin" valueType="num">
                                      <p:cBhvr>
                                        <p:cTn id="14" dur="1000" fill="hold"/>
                                        <p:tgtEl>
                                          <p:spTgt spid="34406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406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406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44067">
                                            <p:txEl>
                                              <p:pRg st="1" end="1"/>
                                            </p:txEl>
                                          </p:spTgt>
                                        </p:tgtEl>
                                        <p:attrNameLst>
                                          <p:attrName>style.visibility</p:attrName>
                                        </p:attrNameLst>
                                      </p:cBhvr>
                                      <p:to>
                                        <p:strVal val="visible"/>
                                      </p:to>
                                    </p:set>
                                    <p:anim calcmode="lin" valueType="num">
                                      <p:cBhvr>
                                        <p:cTn id="19" dur="1000" fill="hold"/>
                                        <p:tgtEl>
                                          <p:spTgt spid="34406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4406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44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pPr eaLnBrk="1" hangingPunct="1">
              <a:defRPr/>
            </a:pPr>
            <a:r>
              <a:rPr lang="en-US" dirty="0"/>
              <a:t>Highway Fences</a:t>
            </a:r>
          </a:p>
        </p:txBody>
      </p:sp>
      <p:sp>
        <p:nvSpPr>
          <p:cNvPr id="635907" name="Rectangle 3"/>
          <p:cNvSpPr>
            <a:spLocks noGrp="1" noChangeArrowheads="1"/>
          </p:cNvSpPr>
          <p:nvPr>
            <p:ph idx="1"/>
          </p:nvPr>
        </p:nvSpPr>
        <p:spPr/>
        <p:txBody>
          <a:bodyPr/>
          <a:lstStyle/>
          <a:p>
            <a:pPr eaLnBrk="1" hangingPunct="1">
              <a:defRPr/>
            </a:pPr>
            <a:r>
              <a:rPr lang="en-US"/>
              <a:t>What responsibility does the state have to the motoring public with respect to building and maintaining highway fences?</a:t>
            </a:r>
          </a:p>
          <a:p>
            <a:pPr lvl="1" eaLnBrk="1" hangingPunct="1">
              <a:defRPr/>
            </a:pPr>
            <a:r>
              <a:rPr lang="en-US"/>
              <a:t>Must they maintain a “cattle-tight” fence?</a:t>
            </a:r>
          </a:p>
          <a:p>
            <a:pPr lvl="1" eaLnBrk="1" hangingPunct="1">
              <a:defRPr/>
            </a:pPr>
            <a:r>
              <a:rPr lang="en-US"/>
              <a:t>Must they fence the entire road frontage of a particular parcel?</a:t>
            </a:r>
          </a:p>
        </p:txBody>
      </p:sp>
      <p:sp>
        <p:nvSpPr>
          <p:cNvPr id="6" name="Slide Number Placeholder 5"/>
          <p:cNvSpPr>
            <a:spLocks noGrp="1"/>
          </p:cNvSpPr>
          <p:nvPr>
            <p:ph type="sldNum" sz="quarter" idx="12"/>
          </p:nvPr>
        </p:nvSpPr>
        <p:spPr/>
        <p:txBody>
          <a:bodyPr/>
          <a:lstStyle/>
          <a:p>
            <a:fld id="{30087B99-16AE-4AF6-ADBD-BC95A464F9B1}" type="slidenum">
              <a:rPr lang="en-US" altLang="en-US"/>
              <a:pPr/>
              <a:t>22</a:t>
            </a:fld>
            <a:endParaRPr lang="en-US" altLang="en-US"/>
          </a:p>
        </p:txBody>
      </p:sp>
    </p:spTree>
    <p:extLst>
      <p:ext uri="{BB962C8B-B14F-4D97-AF65-F5344CB8AC3E}">
        <p14:creationId xmlns:p14="http://schemas.microsoft.com/office/powerpoint/2010/main" val="61664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anim calcmode="lin" valueType="num">
                                      <p:cBhvr>
                                        <p:cTn id="7" dur="1000" fill="hold"/>
                                        <p:tgtEl>
                                          <p:spTgt spid="635906"/>
                                        </p:tgtEl>
                                        <p:attrNameLst>
                                          <p:attrName>ppt_x</p:attrName>
                                        </p:attrNameLst>
                                      </p:cBhvr>
                                      <p:tavLst>
                                        <p:tav tm="0">
                                          <p:val>
                                            <p:strVal val="#ppt_x-.2"/>
                                          </p:val>
                                        </p:tav>
                                        <p:tav tm="100000">
                                          <p:val>
                                            <p:strVal val="#ppt_x"/>
                                          </p:val>
                                        </p:tav>
                                      </p:tavLst>
                                    </p:anim>
                                    <p:anim calcmode="lin" valueType="num">
                                      <p:cBhvr>
                                        <p:cTn id="8" dur="1000" fill="hold"/>
                                        <p:tgtEl>
                                          <p:spTgt spid="635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59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35907">
                                            <p:txEl>
                                              <p:pRg st="0" end="0"/>
                                            </p:txEl>
                                          </p:spTgt>
                                        </p:tgtEl>
                                        <p:attrNameLst>
                                          <p:attrName>style.visibility</p:attrName>
                                        </p:attrNameLst>
                                      </p:cBhvr>
                                      <p:to>
                                        <p:strVal val="visible"/>
                                      </p:to>
                                    </p:set>
                                    <p:animEffect transition="in" filter="fade">
                                      <p:cBhvr>
                                        <p:cTn id="14" dur="500"/>
                                        <p:tgtEl>
                                          <p:spTgt spid="635907">
                                            <p:txEl>
                                              <p:pRg st="0" end="0"/>
                                            </p:txEl>
                                          </p:spTgt>
                                        </p:tgtEl>
                                      </p:cBhvr>
                                    </p:animEffect>
                                    <p:anim calcmode="lin" valueType="num">
                                      <p:cBhvr>
                                        <p:cTn id="15" dur="500" fill="hold"/>
                                        <p:tgtEl>
                                          <p:spTgt spid="6359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590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635907">
                                            <p:txEl>
                                              <p:pRg st="1" end="1"/>
                                            </p:txEl>
                                          </p:spTgt>
                                        </p:tgtEl>
                                        <p:attrNameLst>
                                          <p:attrName>style.visibility</p:attrName>
                                        </p:attrNameLst>
                                      </p:cBhvr>
                                      <p:to>
                                        <p:strVal val="visible"/>
                                      </p:to>
                                    </p:set>
                                    <p:animEffect transition="in" filter="fade">
                                      <p:cBhvr>
                                        <p:cTn id="19" dur="500"/>
                                        <p:tgtEl>
                                          <p:spTgt spid="635907">
                                            <p:txEl>
                                              <p:pRg st="1" end="1"/>
                                            </p:txEl>
                                          </p:spTgt>
                                        </p:tgtEl>
                                      </p:cBhvr>
                                    </p:animEffect>
                                    <p:anim calcmode="lin" valueType="num">
                                      <p:cBhvr>
                                        <p:cTn id="20" dur="500" fill="hold"/>
                                        <p:tgtEl>
                                          <p:spTgt spid="63590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3590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635907">
                                            <p:txEl>
                                              <p:pRg st="2" end="2"/>
                                            </p:txEl>
                                          </p:spTgt>
                                        </p:tgtEl>
                                        <p:attrNameLst>
                                          <p:attrName>style.visibility</p:attrName>
                                        </p:attrNameLst>
                                      </p:cBhvr>
                                      <p:to>
                                        <p:strVal val="visible"/>
                                      </p:to>
                                    </p:set>
                                    <p:animEffect transition="in" filter="fade">
                                      <p:cBhvr>
                                        <p:cTn id="24" dur="500"/>
                                        <p:tgtEl>
                                          <p:spTgt spid="635907">
                                            <p:txEl>
                                              <p:pRg st="2" end="2"/>
                                            </p:txEl>
                                          </p:spTgt>
                                        </p:tgtEl>
                                      </p:cBhvr>
                                    </p:animEffect>
                                    <p:anim calcmode="lin" valueType="num">
                                      <p:cBhvr>
                                        <p:cTn id="25" dur="500" fill="hold"/>
                                        <p:tgtEl>
                                          <p:spTgt spid="63590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3590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63590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4" name="Rectangle 2050"/>
          <p:cNvSpPr>
            <a:spLocks noGrp="1" noChangeArrowheads="1"/>
          </p:cNvSpPr>
          <p:nvPr>
            <p:ph type="title"/>
          </p:nvPr>
        </p:nvSpPr>
        <p:spPr/>
        <p:txBody>
          <a:bodyPr/>
          <a:lstStyle/>
          <a:p>
            <a:pPr eaLnBrk="1" hangingPunct="1">
              <a:defRPr/>
            </a:pPr>
            <a:r>
              <a:rPr lang="en-US" sz="3600" dirty="0"/>
              <a:t>Highway Fences</a:t>
            </a:r>
          </a:p>
        </p:txBody>
      </p:sp>
      <p:sp>
        <p:nvSpPr>
          <p:cNvPr id="637955" name="Rectangle 2051"/>
          <p:cNvSpPr>
            <a:spLocks noGrp="1" noChangeArrowheads="1"/>
          </p:cNvSpPr>
          <p:nvPr>
            <p:ph idx="1"/>
          </p:nvPr>
        </p:nvSpPr>
        <p:spPr>
          <a:xfrm>
            <a:off x="457200" y="1828800"/>
            <a:ext cx="7772400" cy="5410200"/>
          </a:xfrm>
        </p:spPr>
        <p:txBody>
          <a:bodyPr/>
          <a:lstStyle/>
          <a:p>
            <a:pPr eaLnBrk="1" hangingPunct="1">
              <a:lnSpc>
                <a:spcPct val="80000"/>
              </a:lnSpc>
              <a:defRPr/>
            </a:pPr>
            <a:r>
              <a:rPr lang="en-US" sz="2400" b="1" i="1"/>
              <a:t>Reynolds v. KDOT, 30 P.3d 1041 (Kan. Ct. App. 2001)</a:t>
            </a:r>
          </a:p>
          <a:p>
            <a:pPr lvl="1" eaLnBrk="1" hangingPunct="1">
              <a:lnSpc>
                <a:spcPct val="80000"/>
              </a:lnSpc>
              <a:defRPr/>
            </a:pPr>
            <a:r>
              <a:rPr lang="en-US" sz="2400" b="1"/>
              <a:t>Facts:</a:t>
            </a:r>
            <a:r>
              <a:rPr lang="en-US" sz="2400"/>
              <a:t>  Tenant grazed cattle in pasture on west side of highway.  A highway fence constructed by KDOT was built up and around a double-box culvert.  The tenant fenced the mouth of the culvert, but fence would wash out periodically and cattle would escape to orchard on other side of road.  The fence on the east side of the highway was in disrepair.  A car struck a cow on the road killing one occupant and injuring another.</a:t>
            </a:r>
          </a:p>
          <a:p>
            <a:pPr lvl="1" eaLnBrk="1" hangingPunct="1">
              <a:lnSpc>
                <a:spcPct val="80000"/>
              </a:lnSpc>
              <a:defRPr/>
            </a:pPr>
            <a:r>
              <a:rPr lang="en-US" sz="2400" b="1"/>
              <a:t>Issue:</a:t>
            </a:r>
            <a:r>
              <a:rPr lang="en-US" sz="2400"/>
              <a:t> (1) Does KDOT have a statutory duty to maintain cattle-tight fences? (2)Was KDOT negligent in not repairing a damaged highway fence?</a:t>
            </a:r>
          </a:p>
        </p:txBody>
      </p:sp>
      <p:sp>
        <p:nvSpPr>
          <p:cNvPr id="6" name="Slide Number Placeholder 5"/>
          <p:cNvSpPr>
            <a:spLocks noGrp="1"/>
          </p:cNvSpPr>
          <p:nvPr>
            <p:ph type="sldNum" sz="quarter" idx="12"/>
          </p:nvPr>
        </p:nvSpPr>
        <p:spPr/>
        <p:txBody>
          <a:bodyPr/>
          <a:lstStyle/>
          <a:p>
            <a:fld id="{F8498A02-AA68-4E70-AD85-B4D05900C899}" type="slidenum">
              <a:rPr lang="en-US" altLang="en-US"/>
              <a:pPr/>
              <a:t>23</a:t>
            </a:fld>
            <a:endParaRPr lang="en-US" altLang="en-US"/>
          </a:p>
        </p:txBody>
      </p:sp>
    </p:spTree>
    <p:extLst>
      <p:ext uri="{BB962C8B-B14F-4D97-AF65-F5344CB8AC3E}">
        <p14:creationId xmlns:p14="http://schemas.microsoft.com/office/powerpoint/2010/main" val="3909798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7954"/>
                                        </p:tgtEl>
                                        <p:attrNameLst>
                                          <p:attrName>style.visibility</p:attrName>
                                        </p:attrNameLst>
                                      </p:cBhvr>
                                      <p:to>
                                        <p:strVal val="visible"/>
                                      </p:to>
                                    </p:set>
                                    <p:animEffect transition="in" filter="fade">
                                      <p:cBhvr>
                                        <p:cTn id="7" dur="1000"/>
                                        <p:tgtEl>
                                          <p:spTgt spid="637954"/>
                                        </p:tgtEl>
                                      </p:cBhvr>
                                    </p:animEffect>
                                    <p:anim calcmode="lin" valueType="num">
                                      <p:cBhvr>
                                        <p:cTn id="8" dur="1000" fill="hold"/>
                                        <p:tgtEl>
                                          <p:spTgt spid="637954"/>
                                        </p:tgtEl>
                                        <p:attrNameLst>
                                          <p:attrName>ppt_x</p:attrName>
                                        </p:attrNameLst>
                                      </p:cBhvr>
                                      <p:tavLst>
                                        <p:tav tm="0">
                                          <p:val>
                                            <p:strVal val="#ppt_x"/>
                                          </p:val>
                                        </p:tav>
                                        <p:tav tm="100000">
                                          <p:val>
                                            <p:strVal val="#ppt_x"/>
                                          </p:val>
                                        </p:tav>
                                      </p:tavLst>
                                    </p:anim>
                                    <p:anim calcmode="lin" valueType="num">
                                      <p:cBhvr>
                                        <p:cTn id="9" dur="898" decel="100000" fill="hold"/>
                                        <p:tgtEl>
                                          <p:spTgt spid="6379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79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37955">
                                            <p:txEl>
                                              <p:pRg st="0" end="0"/>
                                            </p:txEl>
                                          </p:spTgt>
                                        </p:tgtEl>
                                        <p:attrNameLst>
                                          <p:attrName>style.visibility</p:attrName>
                                        </p:attrNameLst>
                                      </p:cBhvr>
                                      <p:to>
                                        <p:strVal val="visible"/>
                                      </p:to>
                                    </p:set>
                                    <p:animEffect transition="in" filter="fade">
                                      <p:cBhvr>
                                        <p:cTn id="15" dur="1000"/>
                                        <p:tgtEl>
                                          <p:spTgt spid="637955">
                                            <p:txEl>
                                              <p:pRg st="0" end="0"/>
                                            </p:txEl>
                                          </p:spTgt>
                                        </p:tgtEl>
                                      </p:cBhvr>
                                    </p:animEffect>
                                    <p:anim calcmode="lin" valueType="num">
                                      <p:cBhvr>
                                        <p:cTn id="16" dur="1000" fill="hold"/>
                                        <p:tgtEl>
                                          <p:spTgt spid="6379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379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3795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637955">
                                            <p:txEl>
                                              <p:pRg st="1" end="1"/>
                                            </p:txEl>
                                          </p:spTgt>
                                        </p:tgtEl>
                                        <p:attrNameLst>
                                          <p:attrName>style.visibility</p:attrName>
                                        </p:attrNameLst>
                                      </p:cBhvr>
                                      <p:to>
                                        <p:strVal val="visible"/>
                                      </p:to>
                                    </p:set>
                                    <p:animEffect transition="in" filter="fade">
                                      <p:cBhvr>
                                        <p:cTn id="21" dur="1000"/>
                                        <p:tgtEl>
                                          <p:spTgt spid="637955">
                                            <p:txEl>
                                              <p:pRg st="1" end="1"/>
                                            </p:txEl>
                                          </p:spTgt>
                                        </p:tgtEl>
                                      </p:cBhvr>
                                    </p:animEffect>
                                    <p:anim calcmode="lin" valueType="num">
                                      <p:cBhvr>
                                        <p:cTn id="22" dur="1000" fill="hold"/>
                                        <p:tgtEl>
                                          <p:spTgt spid="63795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63795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63795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37955">
                                            <p:txEl>
                                              <p:pRg st="2" end="2"/>
                                            </p:txEl>
                                          </p:spTgt>
                                        </p:tgtEl>
                                        <p:attrNameLst>
                                          <p:attrName>style.visibility</p:attrName>
                                        </p:attrNameLst>
                                      </p:cBhvr>
                                      <p:to>
                                        <p:strVal val="visible"/>
                                      </p:to>
                                    </p:set>
                                    <p:animEffect transition="in" filter="fade">
                                      <p:cBhvr>
                                        <p:cTn id="27" dur="1000"/>
                                        <p:tgtEl>
                                          <p:spTgt spid="637955">
                                            <p:txEl>
                                              <p:pRg st="2" end="2"/>
                                            </p:txEl>
                                          </p:spTgt>
                                        </p:tgtEl>
                                      </p:cBhvr>
                                    </p:animEffect>
                                    <p:anim calcmode="lin" valueType="num">
                                      <p:cBhvr>
                                        <p:cTn id="28" dur="1000" fill="hold"/>
                                        <p:tgtEl>
                                          <p:spTgt spid="63795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3795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3795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4" grpId="0"/>
      <p:bldP spid="63795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pPr eaLnBrk="1" hangingPunct="1">
              <a:defRPr/>
            </a:pPr>
            <a:r>
              <a:rPr lang="en-US" dirty="0"/>
              <a:t>Highway Fences</a:t>
            </a:r>
          </a:p>
        </p:txBody>
      </p:sp>
      <p:sp>
        <p:nvSpPr>
          <p:cNvPr id="640003" name="Rectangle 3"/>
          <p:cNvSpPr>
            <a:spLocks noGrp="1" noChangeArrowheads="1"/>
          </p:cNvSpPr>
          <p:nvPr>
            <p:ph idx="1"/>
          </p:nvPr>
        </p:nvSpPr>
        <p:spPr>
          <a:xfrm>
            <a:off x="457200" y="1676400"/>
            <a:ext cx="7489825" cy="5181600"/>
          </a:xfrm>
        </p:spPr>
        <p:txBody>
          <a:bodyPr/>
          <a:lstStyle/>
          <a:p>
            <a:pPr eaLnBrk="1" hangingPunct="1">
              <a:lnSpc>
                <a:spcPct val="80000"/>
              </a:lnSpc>
              <a:defRPr/>
            </a:pPr>
            <a:r>
              <a:rPr lang="en-US" sz="2400" b="1" i="1"/>
              <a:t>Reynolds v. KDOT, 30 P.3d 1041 (Kan. Ct. App. 2001)</a:t>
            </a:r>
          </a:p>
          <a:p>
            <a:pPr lvl="1" eaLnBrk="1" hangingPunct="1">
              <a:lnSpc>
                <a:spcPct val="80000"/>
              </a:lnSpc>
              <a:defRPr/>
            </a:pPr>
            <a:r>
              <a:rPr lang="en-US" sz="2400" b="1"/>
              <a:t>Holding:  </a:t>
            </a:r>
            <a:r>
              <a:rPr lang="en-US" sz="2400"/>
              <a:t>(1) KDOT does not have a duty to maintain cattle-tight fences.  Highway fences are to control vehicular access to roadway, not to keep livestock in;  (2)  KDOT not negligent for not repairing damaged highway fence.  There was no evidence that the cows escaped other than through the unfenced culvert and KDOT has no duty to fence off mouths of culverts.</a:t>
            </a:r>
          </a:p>
          <a:p>
            <a:pPr lvl="2" eaLnBrk="1" hangingPunct="1">
              <a:lnSpc>
                <a:spcPct val="80000"/>
              </a:lnSpc>
              <a:defRPr/>
            </a:pPr>
            <a:r>
              <a:rPr lang="en-US" sz="2000" b="1"/>
              <a:t>Trial court judgment for plaintiff of approx. $1.2 million reversed.</a:t>
            </a:r>
          </a:p>
          <a:p>
            <a:pPr lvl="2" eaLnBrk="1" hangingPunct="1">
              <a:lnSpc>
                <a:spcPct val="80000"/>
              </a:lnSpc>
              <a:defRPr/>
            </a:pPr>
            <a:r>
              <a:rPr lang="en-US" sz="2000" b="1"/>
              <a:t>Note:  Kansas Supreme Court later reinstated the jury verdict.   - state has a duty to maintain highway fences to keep livestock off public roadways</a:t>
            </a:r>
          </a:p>
        </p:txBody>
      </p:sp>
      <p:sp>
        <p:nvSpPr>
          <p:cNvPr id="6" name="Slide Number Placeholder 5"/>
          <p:cNvSpPr>
            <a:spLocks noGrp="1"/>
          </p:cNvSpPr>
          <p:nvPr>
            <p:ph type="sldNum" sz="quarter" idx="12"/>
          </p:nvPr>
        </p:nvSpPr>
        <p:spPr/>
        <p:txBody>
          <a:bodyPr/>
          <a:lstStyle/>
          <a:p>
            <a:fld id="{9F4A1D58-E845-4F8F-8497-361A5EF84E99}" type="slidenum">
              <a:rPr lang="en-US" altLang="en-US"/>
              <a:pPr/>
              <a:t>24</a:t>
            </a:fld>
            <a:endParaRPr lang="en-US" altLang="en-US"/>
          </a:p>
        </p:txBody>
      </p:sp>
    </p:spTree>
    <p:extLst>
      <p:ext uri="{BB962C8B-B14F-4D97-AF65-F5344CB8AC3E}">
        <p14:creationId xmlns:p14="http://schemas.microsoft.com/office/powerpoint/2010/main" val="36820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40002"/>
                                        </p:tgtEl>
                                        <p:attrNameLst>
                                          <p:attrName>style.visibility</p:attrName>
                                        </p:attrNameLst>
                                      </p:cBhvr>
                                      <p:to>
                                        <p:strVal val="visible"/>
                                      </p:to>
                                    </p:set>
                                    <p:anim calcmode="lin" valueType="num">
                                      <p:cBhvr>
                                        <p:cTn id="7" dur="500" fill="hold"/>
                                        <p:tgtEl>
                                          <p:spTgt spid="640002"/>
                                        </p:tgtEl>
                                        <p:attrNameLst>
                                          <p:attrName>ppt_w</p:attrName>
                                        </p:attrNameLst>
                                      </p:cBhvr>
                                      <p:tavLst>
                                        <p:tav tm="0">
                                          <p:val>
                                            <p:fltVal val="0"/>
                                          </p:val>
                                        </p:tav>
                                        <p:tav tm="100000">
                                          <p:val>
                                            <p:strVal val="#ppt_w"/>
                                          </p:val>
                                        </p:tav>
                                      </p:tavLst>
                                    </p:anim>
                                    <p:anim calcmode="lin" valueType="num">
                                      <p:cBhvr>
                                        <p:cTn id="8" dur="500" fill="hold"/>
                                        <p:tgtEl>
                                          <p:spTgt spid="640002"/>
                                        </p:tgtEl>
                                        <p:attrNameLst>
                                          <p:attrName>ppt_h</p:attrName>
                                        </p:attrNameLst>
                                      </p:cBhvr>
                                      <p:tavLst>
                                        <p:tav tm="0">
                                          <p:val>
                                            <p:fltVal val="0"/>
                                          </p:val>
                                        </p:tav>
                                        <p:tav tm="100000">
                                          <p:val>
                                            <p:strVal val="#ppt_h"/>
                                          </p:val>
                                        </p:tav>
                                      </p:tavLst>
                                    </p:anim>
                                    <p:anim calcmode="lin" valueType="num">
                                      <p:cBhvr>
                                        <p:cTn id="9" dur="500" fill="hold"/>
                                        <p:tgtEl>
                                          <p:spTgt spid="640002"/>
                                        </p:tgtEl>
                                        <p:attrNameLst>
                                          <p:attrName>style.rotation</p:attrName>
                                        </p:attrNameLst>
                                      </p:cBhvr>
                                      <p:tavLst>
                                        <p:tav tm="0">
                                          <p:val>
                                            <p:fltVal val="360"/>
                                          </p:val>
                                        </p:tav>
                                        <p:tav tm="100000">
                                          <p:val>
                                            <p:fltVal val="0"/>
                                          </p:val>
                                        </p:tav>
                                      </p:tavLst>
                                    </p:anim>
                                    <p:animEffect transition="in" filter="fade">
                                      <p:cBhvr>
                                        <p:cTn id="10" dur="500"/>
                                        <p:tgtEl>
                                          <p:spTgt spid="6400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640003">
                                            <p:txEl>
                                              <p:pRg st="0" end="0"/>
                                            </p:txEl>
                                          </p:spTgt>
                                        </p:tgtEl>
                                        <p:attrNameLst>
                                          <p:attrName>style.visibility</p:attrName>
                                        </p:attrNameLst>
                                      </p:cBhvr>
                                      <p:to>
                                        <p:strVal val="visible"/>
                                      </p:to>
                                    </p:set>
                                    <p:anim calcmode="lin" valueType="num">
                                      <p:cBhvr>
                                        <p:cTn id="15" dur="500" fill="hold"/>
                                        <p:tgtEl>
                                          <p:spTgt spid="6400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4000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4000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4000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640003">
                                            <p:txEl>
                                              <p:pRg st="1" end="1"/>
                                            </p:txEl>
                                          </p:spTgt>
                                        </p:tgtEl>
                                        <p:attrNameLst>
                                          <p:attrName>style.visibility</p:attrName>
                                        </p:attrNameLst>
                                      </p:cBhvr>
                                      <p:to>
                                        <p:strVal val="visible"/>
                                      </p:to>
                                    </p:set>
                                    <p:anim calcmode="lin" valueType="num">
                                      <p:cBhvr>
                                        <p:cTn id="21" dur="500" fill="hold"/>
                                        <p:tgtEl>
                                          <p:spTgt spid="64000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4000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64000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64000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640003">
                                            <p:txEl>
                                              <p:pRg st="2" end="2"/>
                                            </p:txEl>
                                          </p:spTgt>
                                        </p:tgtEl>
                                        <p:attrNameLst>
                                          <p:attrName>style.visibility</p:attrName>
                                        </p:attrNameLst>
                                      </p:cBhvr>
                                      <p:to>
                                        <p:strVal val="visible"/>
                                      </p:to>
                                    </p:set>
                                    <p:anim calcmode="lin" valueType="num">
                                      <p:cBhvr>
                                        <p:cTn id="27" dur="500" fill="hold"/>
                                        <p:tgtEl>
                                          <p:spTgt spid="64000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4000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64000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64000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640003">
                                            <p:txEl>
                                              <p:pRg st="3" end="3"/>
                                            </p:txEl>
                                          </p:spTgt>
                                        </p:tgtEl>
                                        <p:attrNameLst>
                                          <p:attrName>style.visibility</p:attrName>
                                        </p:attrNameLst>
                                      </p:cBhvr>
                                      <p:to>
                                        <p:strVal val="visible"/>
                                      </p:to>
                                    </p:set>
                                    <p:anim calcmode="lin" valueType="num">
                                      <p:cBhvr>
                                        <p:cTn id="33" dur="500" fill="hold"/>
                                        <p:tgtEl>
                                          <p:spTgt spid="64000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4000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64000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640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2" grpId="0"/>
      <p:bldP spid="6400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1026"/>
          <p:cNvSpPr>
            <a:spLocks noGrp="1" noChangeArrowheads="1"/>
          </p:cNvSpPr>
          <p:nvPr>
            <p:ph type="title"/>
          </p:nvPr>
        </p:nvSpPr>
        <p:spPr/>
        <p:txBody>
          <a:bodyPr lIns="92075" tIns="46038" rIns="92075" bIns="46038"/>
          <a:lstStyle/>
          <a:p>
            <a:pPr eaLnBrk="1" hangingPunct="1">
              <a:defRPr/>
            </a:pPr>
            <a:r>
              <a:rPr lang="en-US" sz="4000" dirty="0"/>
              <a:t>Railroad Fences</a:t>
            </a:r>
          </a:p>
        </p:txBody>
      </p:sp>
      <p:sp>
        <p:nvSpPr>
          <p:cNvPr id="346115" name="Rectangle 1027"/>
          <p:cNvSpPr>
            <a:spLocks noGrp="1" noChangeArrowheads="1"/>
          </p:cNvSpPr>
          <p:nvPr>
            <p:ph idx="1"/>
          </p:nvPr>
        </p:nvSpPr>
        <p:spPr>
          <a:xfrm>
            <a:off x="460375" y="1676400"/>
            <a:ext cx="7489825" cy="4648200"/>
          </a:xfrm>
        </p:spPr>
        <p:txBody>
          <a:bodyPr lIns="92075" tIns="46038" rIns="92075" bIns="46038">
            <a:normAutofit lnSpcReduction="10000"/>
          </a:bodyPr>
          <a:lstStyle/>
          <a:p>
            <a:pPr eaLnBrk="1" hangingPunct="1">
              <a:defRPr/>
            </a:pPr>
            <a:r>
              <a:rPr lang="en-US" sz="2800">
                <a:effectLst>
                  <a:outerShdw blurRad="38100" dist="38100" dir="2700000" algn="tl">
                    <a:srgbClr val="FFFFFF"/>
                  </a:outerShdw>
                </a:effectLst>
              </a:rPr>
              <a:t>Landowners do not have any responsibility to build or maintain railroad fences</a:t>
            </a:r>
          </a:p>
          <a:p>
            <a:pPr lvl="1" eaLnBrk="1" hangingPunct="1">
              <a:defRPr/>
            </a:pPr>
            <a:r>
              <a:rPr lang="en-US" sz="2400">
                <a:effectLst>
                  <a:outerShdw blurRad="38100" dist="38100" dir="2700000" algn="tl">
                    <a:srgbClr val="FFFFFF"/>
                  </a:outerShdw>
                </a:effectLst>
              </a:rPr>
              <a:t>Some states fine railroads for refusing to build fences</a:t>
            </a:r>
          </a:p>
          <a:p>
            <a:pPr lvl="1" eaLnBrk="1" hangingPunct="1">
              <a:defRPr/>
            </a:pPr>
            <a:r>
              <a:rPr lang="en-US" sz="2400">
                <a:effectLst>
                  <a:outerShdw blurRad="38100" dist="38100" dir="2700000" algn="tl">
                    <a:srgbClr val="FFFFFF"/>
                  </a:outerShdw>
                </a:effectLst>
              </a:rPr>
              <a:t>Other states allow the landowner to be reimbursed for costs plus interest for building a fence</a:t>
            </a:r>
          </a:p>
          <a:p>
            <a:pPr lvl="1" eaLnBrk="1" hangingPunct="1">
              <a:defRPr/>
            </a:pPr>
            <a:r>
              <a:rPr lang="en-US" sz="2400">
                <a:effectLst>
                  <a:outerShdw blurRad="38100" dist="38100" dir="2700000" algn="tl">
                    <a:srgbClr val="FFFFFF"/>
                  </a:outerShdw>
                </a:effectLst>
              </a:rPr>
              <a:t>Failure by a railroad to maintain a fence at a public road crossing makes the railroad liable, unless the animals were on the track through a willful act of the owner</a:t>
            </a:r>
          </a:p>
        </p:txBody>
      </p:sp>
      <p:sp>
        <p:nvSpPr>
          <p:cNvPr id="395266" name="Slide Number Placeholder 5"/>
          <p:cNvSpPr>
            <a:spLocks noGrp="1"/>
          </p:cNvSpPr>
          <p:nvPr>
            <p:ph type="sldNum" sz="quarter" idx="12"/>
          </p:nvPr>
        </p:nvSpPr>
        <p:spPr>
          <a:noFill/>
        </p:spPr>
        <p:txBody>
          <a:bodyPr/>
          <a:lstStyle/>
          <a:p>
            <a:fld id="{06C2F56E-E75D-43E6-90D2-FE19D3D5DF0B}" type="slidenum">
              <a:rPr lang="en-US" altLang="en-US">
                <a:effectLst/>
              </a:rPr>
              <a:pPr/>
              <a:t>25</a:t>
            </a:fld>
            <a:endParaRPr lang="en-US" altLang="en-US">
              <a:effectLst/>
            </a:endParaRPr>
          </a:p>
        </p:txBody>
      </p:sp>
    </p:spTree>
    <p:extLst>
      <p:ext uri="{BB962C8B-B14F-4D97-AF65-F5344CB8AC3E}">
        <p14:creationId xmlns:p14="http://schemas.microsoft.com/office/powerpoint/2010/main" val="280997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46114"/>
                                        </p:tgtEl>
                                        <p:attrNameLst>
                                          <p:attrName>style.visibility</p:attrName>
                                        </p:attrNameLst>
                                      </p:cBhvr>
                                      <p:to>
                                        <p:strVal val="visible"/>
                                      </p:to>
                                    </p:set>
                                    <p:anim calcmode="lin" valueType="num">
                                      <p:cBhvr additive="base">
                                        <p:cTn id="7" dur="800" fill="hold">
                                          <p:stCondLst>
                                            <p:cond delay="0"/>
                                          </p:stCondLst>
                                        </p:cTn>
                                        <p:tgtEl>
                                          <p:spTgt spid="34611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461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46115">
                                            <p:txEl>
                                              <p:pRg st="0" end="0"/>
                                            </p:txEl>
                                          </p:spTgt>
                                        </p:tgtEl>
                                        <p:attrNameLst>
                                          <p:attrName>style.visibility</p:attrName>
                                        </p:attrNameLst>
                                      </p:cBhvr>
                                      <p:to>
                                        <p:strVal val="visible"/>
                                      </p:to>
                                    </p:set>
                                    <p:animEffect transition="in" filter="fade">
                                      <p:cBhvr>
                                        <p:cTn id="13" dur="1000"/>
                                        <p:tgtEl>
                                          <p:spTgt spid="346115">
                                            <p:txEl>
                                              <p:pRg st="0" end="0"/>
                                            </p:txEl>
                                          </p:spTgt>
                                        </p:tgtEl>
                                      </p:cBhvr>
                                    </p:animEffect>
                                    <p:anim calcmode="lin" valueType="num">
                                      <p:cBhvr>
                                        <p:cTn id="14" dur="1000" fill="hold"/>
                                        <p:tgtEl>
                                          <p:spTgt spid="34611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46115">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346115">
                                            <p:txEl>
                                              <p:pRg st="1" end="1"/>
                                            </p:txEl>
                                          </p:spTgt>
                                        </p:tgtEl>
                                        <p:attrNameLst>
                                          <p:attrName>style.visibility</p:attrName>
                                        </p:attrNameLst>
                                      </p:cBhvr>
                                      <p:to>
                                        <p:strVal val="visible"/>
                                      </p:to>
                                    </p:set>
                                    <p:animEffect transition="in" filter="fade">
                                      <p:cBhvr>
                                        <p:cTn id="18" dur="1000"/>
                                        <p:tgtEl>
                                          <p:spTgt spid="346115">
                                            <p:txEl>
                                              <p:pRg st="1" end="1"/>
                                            </p:txEl>
                                          </p:spTgt>
                                        </p:tgtEl>
                                      </p:cBhvr>
                                    </p:animEffect>
                                    <p:anim calcmode="lin" valueType="num">
                                      <p:cBhvr>
                                        <p:cTn id="19" dur="1000" fill="hold"/>
                                        <p:tgtEl>
                                          <p:spTgt spid="34611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46115">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346115">
                                            <p:txEl>
                                              <p:pRg st="2" end="2"/>
                                            </p:txEl>
                                          </p:spTgt>
                                        </p:tgtEl>
                                        <p:attrNameLst>
                                          <p:attrName>style.visibility</p:attrName>
                                        </p:attrNameLst>
                                      </p:cBhvr>
                                      <p:to>
                                        <p:strVal val="visible"/>
                                      </p:to>
                                    </p:set>
                                    <p:animEffect transition="in" filter="fade">
                                      <p:cBhvr>
                                        <p:cTn id="23" dur="1000"/>
                                        <p:tgtEl>
                                          <p:spTgt spid="346115">
                                            <p:txEl>
                                              <p:pRg st="2" end="2"/>
                                            </p:txEl>
                                          </p:spTgt>
                                        </p:tgtEl>
                                      </p:cBhvr>
                                    </p:animEffect>
                                    <p:anim calcmode="lin" valueType="num">
                                      <p:cBhvr>
                                        <p:cTn id="24" dur="1000" fill="hold"/>
                                        <p:tgtEl>
                                          <p:spTgt spid="346115">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346115">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346115">
                                            <p:txEl>
                                              <p:pRg st="3" end="3"/>
                                            </p:txEl>
                                          </p:spTgt>
                                        </p:tgtEl>
                                        <p:attrNameLst>
                                          <p:attrName>style.visibility</p:attrName>
                                        </p:attrNameLst>
                                      </p:cBhvr>
                                      <p:to>
                                        <p:strVal val="visible"/>
                                      </p:to>
                                    </p:set>
                                    <p:animEffect transition="in" filter="fade">
                                      <p:cBhvr>
                                        <p:cTn id="28" dur="1000"/>
                                        <p:tgtEl>
                                          <p:spTgt spid="346115">
                                            <p:txEl>
                                              <p:pRg st="3" end="3"/>
                                            </p:txEl>
                                          </p:spTgt>
                                        </p:tgtEl>
                                      </p:cBhvr>
                                    </p:animEffect>
                                    <p:anim calcmode="lin" valueType="num">
                                      <p:cBhvr>
                                        <p:cTn id="29" dur="1000" fill="hold"/>
                                        <p:tgtEl>
                                          <p:spTgt spid="346115">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46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P spid="3461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8D69F-4C89-455B-A2BE-1E3C0425CDD7}"/>
              </a:ext>
            </a:extLst>
          </p:cNvPr>
          <p:cNvSpPr>
            <a:spLocks noGrp="1"/>
          </p:cNvSpPr>
          <p:nvPr>
            <p:ph idx="1"/>
          </p:nvPr>
        </p:nvSpPr>
        <p:spPr/>
        <p:txBody>
          <a:bodyPr/>
          <a:lstStyle/>
          <a:p>
            <a:r>
              <a:rPr lang="en-US" dirty="0"/>
              <a:t>Livestock facilities and structures</a:t>
            </a:r>
          </a:p>
          <a:p>
            <a:pPr lvl="1"/>
            <a:r>
              <a:rPr lang="en-US" dirty="0"/>
              <a:t>A.G. Op. No. 2016-10</a:t>
            </a:r>
          </a:p>
          <a:p>
            <a:pPr lvl="2"/>
            <a:r>
              <a:rPr lang="en-US" dirty="0"/>
              <a:t>May a county zone a cattle </a:t>
            </a:r>
            <a:r>
              <a:rPr lang="en-US" dirty="0" err="1"/>
              <a:t>feedyard</a:t>
            </a:r>
            <a:r>
              <a:rPr lang="en-US" dirty="0"/>
              <a:t> or dairy and any structure on that property used for those purposes?</a:t>
            </a:r>
          </a:p>
          <a:p>
            <a:pPr lvl="2"/>
            <a:r>
              <a:rPr lang="en-US" dirty="0"/>
              <a:t>May a county require ag buildings to comply with construction codes adopted by the county?</a:t>
            </a:r>
          </a:p>
        </p:txBody>
      </p:sp>
      <p:sp>
        <p:nvSpPr>
          <p:cNvPr id="3" name="Title 2">
            <a:extLst>
              <a:ext uri="{FF2B5EF4-FFF2-40B4-BE49-F238E27FC236}">
                <a16:creationId xmlns:a16="http://schemas.microsoft.com/office/drawing/2014/main" id="{8C5E0070-379D-4868-A771-CA60A07EC986}"/>
              </a:ext>
            </a:extLst>
          </p:cNvPr>
          <p:cNvSpPr>
            <a:spLocks noGrp="1"/>
          </p:cNvSpPr>
          <p:nvPr>
            <p:ph type="title"/>
          </p:nvPr>
        </p:nvSpPr>
        <p:spPr/>
        <p:txBody>
          <a:bodyPr/>
          <a:lstStyle/>
          <a:p>
            <a:r>
              <a:rPr lang="en-US" dirty="0"/>
              <a:t>Zoning</a:t>
            </a:r>
          </a:p>
        </p:txBody>
      </p:sp>
      <p:sp>
        <p:nvSpPr>
          <p:cNvPr id="4" name="Slide Number Placeholder 3">
            <a:extLst>
              <a:ext uri="{FF2B5EF4-FFF2-40B4-BE49-F238E27FC236}">
                <a16:creationId xmlns:a16="http://schemas.microsoft.com/office/drawing/2014/main" id="{A19D065A-3468-4751-926B-13F17A94B1CF}"/>
              </a:ext>
            </a:extLst>
          </p:cNvPr>
          <p:cNvSpPr>
            <a:spLocks noGrp="1"/>
          </p:cNvSpPr>
          <p:nvPr>
            <p:ph type="sldNum" sz="quarter" idx="12"/>
          </p:nvPr>
        </p:nvSpPr>
        <p:spPr/>
        <p:txBody>
          <a:bodyPr/>
          <a:lstStyle/>
          <a:p>
            <a:fld id="{F0FF2A46-8568-471A-945C-0EAFC0FCDB75}" type="slidenum">
              <a:rPr lang="en-US" smtClean="0"/>
              <a:pPr/>
              <a:t>26</a:t>
            </a:fld>
            <a:endParaRPr lang="en-US" dirty="0"/>
          </a:p>
        </p:txBody>
      </p:sp>
      <p:sp>
        <p:nvSpPr>
          <p:cNvPr id="5" name="Footer Placeholder 4">
            <a:extLst>
              <a:ext uri="{FF2B5EF4-FFF2-40B4-BE49-F238E27FC236}">
                <a16:creationId xmlns:a16="http://schemas.microsoft.com/office/drawing/2014/main" id="{8AD2900F-EC4A-4B29-916F-791F12A6C851}"/>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135307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FF09D9-366B-42CF-BA97-0951608DABF6}"/>
              </a:ext>
            </a:extLst>
          </p:cNvPr>
          <p:cNvSpPr>
            <a:spLocks noGrp="1"/>
          </p:cNvSpPr>
          <p:nvPr>
            <p:ph idx="1"/>
          </p:nvPr>
        </p:nvSpPr>
        <p:spPr/>
        <p:txBody>
          <a:bodyPr>
            <a:normAutofit/>
          </a:bodyPr>
          <a:lstStyle/>
          <a:p>
            <a:r>
              <a:rPr lang="en-US" dirty="0"/>
              <a:t>County generally has home rule authority</a:t>
            </a:r>
          </a:p>
          <a:p>
            <a:r>
              <a:rPr lang="en-US" dirty="0"/>
              <a:t>County generally can enact planning and zoning laws and regulations in the public interest</a:t>
            </a:r>
          </a:p>
          <a:p>
            <a:r>
              <a:rPr lang="en-US" dirty="0"/>
              <a:t>Regulations can’t apply to use of land for ag purposes, or to ag structures on the land that are used for ag purposes</a:t>
            </a:r>
          </a:p>
          <a:p>
            <a:pPr lvl="1"/>
            <a:r>
              <a:rPr lang="en-US" dirty="0"/>
              <a:t>Fact based</a:t>
            </a:r>
          </a:p>
          <a:p>
            <a:pPr lvl="2"/>
            <a:r>
              <a:rPr lang="en-US" dirty="0"/>
              <a:t>“Ag purposes” construed broadly</a:t>
            </a:r>
          </a:p>
        </p:txBody>
      </p:sp>
      <p:sp>
        <p:nvSpPr>
          <p:cNvPr id="3" name="Title 2">
            <a:extLst>
              <a:ext uri="{FF2B5EF4-FFF2-40B4-BE49-F238E27FC236}">
                <a16:creationId xmlns:a16="http://schemas.microsoft.com/office/drawing/2014/main" id="{1007249C-040D-41F9-907F-7812725A8F3D}"/>
              </a:ext>
            </a:extLst>
          </p:cNvPr>
          <p:cNvSpPr>
            <a:spLocks noGrp="1"/>
          </p:cNvSpPr>
          <p:nvPr>
            <p:ph type="title"/>
          </p:nvPr>
        </p:nvSpPr>
        <p:spPr/>
        <p:txBody>
          <a:bodyPr/>
          <a:lstStyle/>
          <a:p>
            <a:r>
              <a:rPr lang="en-US" dirty="0"/>
              <a:t>County Zoning Authority</a:t>
            </a:r>
          </a:p>
        </p:txBody>
      </p:sp>
      <p:sp>
        <p:nvSpPr>
          <p:cNvPr id="4" name="Slide Number Placeholder 3">
            <a:extLst>
              <a:ext uri="{FF2B5EF4-FFF2-40B4-BE49-F238E27FC236}">
                <a16:creationId xmlns:a16="http://schemas.microsoft.com/office/drawing/2014/main" id="{B07D55C7-855F-4FCD-9901-C078B1F78F0E}"/>
              </a:ext>
            </a:extLst>
          </p:cNvPr>
          <p:cNvSpPr>
            <a:spLocks noGrp="1"/>
          </p:cNvSpPr>
          <p:nvPr>
            <p:ph type="sldNum" sz="quarter" idx="12"/>
          </p:nvPr>
        </p:nvSpPr>
        <p:spPr/>
        <p:txBody>
          <a:bodyPr/>
          <a:lstStyle/>
          <a:p>
            <a:fld id="{F0FF2A46-8568-471A-945C-0EAFC0FCDB75}" type="slidenum">
              <a:rPr lang="en-US" smtClean="0"/>
              <a:pPr/>
              <a:t>27</a:t>
            </a:fld>
            <a:endParaRPr lang="en-US" dirty="0"/>
          </a:p>
        </p:txBody>
      </p:sp>
      <p:sp>
        <p:nvSpPr>
          <p:cNvPr id="5" name="Footer Placeholder 4">
            <a:extLst>
              <a:ext uri="{FF2B5EF4-FFF2-40B4-BE49-F238E27FC236}">
                <a16:creationId xmlns:a16="http://schemas.microsoft.com/office/drawing/2014/main" id="{3C0FB203-DCAE-4D20-943D-E1E6A6849029}"/>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125470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C4403B-E9D9-4F89-8F6F-01EB4B1FEC77}"/>
              </a:ext>
            </a:extLst>
          </p:cNvPr>
          <p:cNvSpPr>
            <a:spLocks noGrp="1"/>
          </p:cNvSpPr>
          <p:nvPr>
            <p:ph idx="1"/>
          </p:nvPr>
        </p:nvSpPr>
        <p:spPr/>
        <p:txBody>
          <a:bodyPr>
            <a:normAutofit lnSpcReduction="10000"/>
          </a:bodyPr>
          <a:lstStyle/>
          <a:p>
            <a:r>
              <a:rPr lang="en-US" dirty="0"/>
              <a:t>Raising canaries</a:t>
            </a:r>
          </a:p>
          <a:p>
            <a:r>
              <a:rPr lang="en-US" dirty="0"/>
              <a:t>Operating a wildlife preserve</a:t>
            </a:r>
          </a:p>
          <a:p>
            <a:r>
              <a:rPr lang="en-US" dirty="0"/>
              <a:t>Blasting rock to excavate a pond for irrigation purposes</a:t>
            </a:r>
          </a:p>
          <a:p>
            <a:r>
              <a:rPr lang="en-US" dirty="0"/>
              <a:t>Operating a landing field for aircraft used in a farming operation</a:t>
            </a:r>
          </a:p>
          <a:p>
            <a:r>
              <a:rPr lang="en-US" dirty="0"/>
              <a:t>Constructing a farm residence on ag property</a:t>
            </a:r>
          </a:p>
          <a:p>
            <a:r>
              <a:rPr lang="en-US" dirty="0"/>
              <a:t>But not training horses for racing or keeping greyhounds for racing or sale</a:t>
            </a:r>
          </a:p>
        </p:txBody>
      </p:sp>
      <p:sp>
        <p:nvSpPr>
          <p:cNvPr id="3" name="Title 2">
            <a:extLst>
              <a:ext uri="{FF2B5EF4-FFF2-40B4-BE49-F238E27FC236}">
                <a16:creationId xmlns:a16="http://schemas.microsoft.com/office/drawing/2014/main" id="{6E6A93D8-F6E5-415C-B3E8-C3E2B2348318}"/>
              </a:ext>
            </a:extLst>
          </p:cNvPr>
          <p:cNvSpPr>
            <a:spLocks noGrp="1"/>
          </p:cNvSpPr>
          <p:nvPr>
            <p:ph type="title"/>
          </p:nvPr>
        </p:nvSpPr>
        <p:spPr/>
        <p:txBody>
          <a:bodyPr/>
          <a:lstStyle/>
          <a:p>
            <a:r>
              <a:rPr lang="en-US" dirty="0"/>
              <a:t>What Are Ag Purposes?</a:t>
            </a:r>
          </a:p>
        </p:txBody>
      </p:sp>
      <p:sp>
        <p:nvSpPr>
          <p:cNvPr id="4" name="Slide Number Placeholder 3">
            <a:extLst>
              <a:ext uri="{FF2B5EF4-FFF2-40B4-BE49-F238E27FC236}">
                <a16:creationId xmlns:a16="http://schemas.microsoft.com/office/drawing/2014/main" id="{4A7FED0F-C190-4729-8F01-B662C65AC7D4}"/>
              </a:ext>
            </a:extLst>
          </p:cNvPr>
          <p:cNvSpPr>
            <a:spLocks noGrp="1"/>
          </p:cNvSpPr>
          <p:nvPr>
            <p:ph type="sldNum" sz="quarter" idx="12"/>
          </p:nvPr>
        </p:nvSpPr>
        <p:spPr/>
        <p:txBody>
          <a:bodyPr/>
          <a:lstStyle/>
          <a:p>
            <a:fld id="{F0FF2A46-8568-471A-945C-0EAFC0FCDB75}" type="slidenum">
              <a:rPr lang="en-US" smtClean="0"/>
              <a:pPr/>
              <a:t>28</a:t>
            </a:fld>
            <a:endParaRPr lang="en-US" dirty="0"/>
          </a:p>
        </p:txBody>
      </p:sp>
      <p:sp>
        <p:nvSpPr>
          <p:cNvPr id="5" name="Footer Placeholder 4">
            <a:extLst>
              <a:ext uri="{FF2B5EF4-FFF2-40B4-BE49-F238E27FC236}">
                <a16:creationId xmlns:a16="http://schemas.microsoft.com/office/drawing/2014/main" id="{27E5DE66-A0C3-467B-A2D8-70F302177005}"/>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44559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D7574-605D-46BE-AAC7-12F64CB5961B}"/>
              </a:ext>
            </a:extLst>
          </p:cNvPr>
          <p:cNvSpPr>
            <a:spLocks noGrp="1"/>
          </p:cNvSpPr>
          <p:nvPr>
            <p:ph idx="1"/>
          </p:nvPr>
        </p:nvSpPr>
        <p:spPr/>
        <p:txBody>
          <a:bodyPr/>
          <a:lstStyle/>
          <a:p>
            <a:r>
              <a:rPr lang="en-US" dirty="0"/>
              <a:t>Feedlot – Yes</a:t>
            </a:r>
          </a:p>
          <a:p>
            <a:pPr lvl="1"/>
            <a:r>
              <a:rPr lang="en-US" dirty="0"/>
              <a:t>1964 case.</a:t>
            </a:r>
          </a:p>
          <a:p>
            <a:pPr lvl="1"/>
            <a:r>
              <a:rPr lang="en-US" dirty="0"/>
              <a:t>If no floodplain regs. apply to the feedlot</a:t>
            </a:r>
          </a:p>
          <a:p>
            <a:r>
              <a:rPr lang="en-US" dirty="0"/>
              <a:t>Dairy</a:t>
            </a:r>
          </a:p>
          <a:p>
            <a:pPr lvl="1"/>
            <a:r>
              <a:rPr lang="en-US" dirty="0"/>
              <a:t>Comment in 1994 case seems to indicate “yes”</a:t>
            </a:r>
          </a:p>
        </p:txBody>
      </p:sp>
      <p:sp>
        <p:nvSpPr>
          <p:cNvPr id="3" name="Title 2">
            <a:extLst>
              <a:ext uri="{FF2B5EF4-FFF2-40B4-BE49-F238E27FC236}">
                <a16:creationId xmlns:a16="http://schemas.microsoft.com/office/drawing/2014/main" id="{5D842432-A27E-4225-9D22-D063C858A29C}"/>
              </a:ext>
            </a:extLst>
          </p:cNvPr>
          <p:cNvSpPr>
            <a:spLocks noGrp="1"/>
          </p:cNvSpPr>
          <p:nvPr>
            <p:ph type="title"/>
          </p:nvPr>
        </p:nvSpPr>
        <p:spPr/>
        <p:txBody>
          <a:bodyPr/>
          <a:lstStyle/>
          <a:p>
            <a:r>
              <a:rPr lang="en-US" dirty="0"/>
              <a:t>Is a Feedlot Ag? What About a Dairy?</a:t>
            </a:r>
          </a:p>
        </p:txBody>
      </p:sp>
      <p:sp>
        <p:nvSpPr>
          <p:cNvPr id="4" name="Slide Number Placeholder 3">
            <a:extLst>
              <a:ext uri="{FF2B5EF4-FFF2-40B4-BE49-F238E27FC236}">
                <a16:creationId xmlns:a16="http://schemas.microsoft.com/office/drawing/2014/main" id="{A0C13DFF-BDDE-4BAD-AE51-60A4E1FD1425}"/>
              </a:ext>
            </a:extLst>
          </p:cNvPr>
          <p:cNvSpPr>
            <a:spLocks noGrp="1"/>
          </p:cNvSpPr>
          <p:nvPr>
            <p:ph type="sldNum" sz="quarter" idx="12"/>
          </p:nvPr>
        </p:nvSpPr>
        <p:spPr/>
        <p:txBody>
          <a:bodyPr/>
          <a:lstStyle/>
          <a:p>
            <a:fld id="{F0FF2A46-8568-471A-945C-0EAFC0FCDB75}" type="slidenum">
              <a:rPr lang="en-US" smtClean="0"/>
              <a:pPr/>
              <a:t>29</a:t>
            </a:fld>
            <a:endParaRPr lang="en-US" dirty="0"/>
          </a:p>
        </p:txBody>
      </p:sp>
      <p:sp>
        <p:nvSpPr>
          <p:cNvPr id="5" name="Footer Placeholder 4">
            <a:extLst>
              <a:ext uri="{FF2B5EF4-FFF2-40B4-BE49-F238E27FC236}">
                <a16:creationId xmlns:a16="http://schemas.microsoft.com/office/drawing/2014/main" id="{174B1A89-DCDD-422C-BA2B-1F8698B29E0D}"/>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369302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47500" lnSpcReduction="20000"/>
          </a:bodyPr>
          <a:lstStyle/>
          <a:p>
            <a:pPr lvl="0"/>
            <a:r>
              <a:rPr lang="en-US" dirty="0"/>
              <a:t>Advanced Oil &amp; Gas Law</a:t>
            </a:r>
          </a:p>
          <a:p>
            <a:pPr lvl="0"/>
            <a:r>
              <a:rPr lang="en-US" dirty="0"/>
              <a:t>Agricultural Law</a:t>
            </a:r>
          </a:p>
          <a:p>
            <a:pPr lvl="0"/>
            <a:r>
              <a:rPr lang="en-US" dirty="0"/>
              <a:t>Agricultural Contracts</a:t>
            </a:r>
          </a:p>
          <a:p>
            <a:pPr lvl="0"/>
            <a:r>
              <a:rPr lang="en-US" dirty="0"/>
              <a:t>Drafting Contracts and Conveyances</a:t>
            </a:r>
          </a:p>
          <a:p>
            <a:pPr lvl="0"/>
            <a:r>
              <a:rPr lang="en-US" dirty="0"/>
              <a:t>Energy Regulation </a:t>
            </a:r>
          </a:p>
          <a:p>
            <a:pPr lvl="0"/>
            <a:r>
              <a:rPr lang="en-US" dirty="0"/>
              <a:t>Environmental Regulation of Agriculture</a:t>
            </a:r>
          </a:p>
          <a:p>
            <a:pPr lvl="0"/>
            <a:r>
              <a:rPr lang="en-US" dirty="0"/>
              <a:t>Environmental Regulation of the Oil and Gas Industry</a:t>
            </a:r>
          </a:p>
          <a:p>
            <a:pPr lvl="0"/>
            <a:r>
              <a:rPr lang="en-US" dirty="0"/>
              <a:t>Estate and Business Planning for Farmers and Ranchers</a:t>
            </a:r>
          </a:p>
          <a:p>
            <a:pPr lvl="0"/>
            <a:r>
              <a:rPr lang="en-US" dirty="0"/>
              <a:t>Estate Planning and Taxation</a:t>
            </a:r>
          </a:p>
          <a:p>
            <a:pPr lvl="0"/>
            <a:r>
              <a:rPr lang="en-US" dirty="0"/>
              <a:t>Farm Bankruptcy</a:t>
            </a:r>
          </a:p>
          <a:p>
            <a:pPr lvl="0"/>
            <a:r>
              <a:rPr lang="en-US" dirty="0"/>
              <a:t>Farm and Ranch Taxation</a:t>
            </a:r>
          </a:p>
          <a:p>
            <a:pPr lvl="0"/>
            <a:r>
              <a:rPr lang="en-US" dirty="0"/>
              <a:t>Farm Income Tax Planning and Management</a:t>
            </a:r>
          </a:p>
          <a:p>
            <a:pPr lvl="0"/>
            <a:r>
              <a:rPr lang="en-US" dirty="0"/>
              <a:t>Federal Indian Law</a:t>
            </a:r>
          </a:p>
          <a:p>
            <a:pPr lvl="0"/>
            <a:r>
              <a:rPr lang="en-US" dirty="0"/>
              <a:t>Independent Readings in Natural Resources Law</a:t>
            </a:r>
          </a:p>
          <a:p>
            <a:pPr lvl="0"/>
            <a:r>
              <a:rPr lang="en-US" dirty="0"/>
              <a:t>Independent Study in Oil and Gas Law</a:t>
            </a:r>
          </a:p>
          <a:p>
            <a:pPr lvl="0"/>
            <a:r>
              <a:rPr lang="en-US" dirty="0"/>
              <a:t>International Petroleum Arbitration</a:t>
            </a:r>
          </a:p>
          <a:p>
            <a:pPr lvl="0"/>
            <a:r>
              <a:rPr lang="en-US" dirty="0"/>
              <a:t>International Petroleum Transactions</a:t>
            </a:r>
          </a:p>
          <a:p>
            <a:pPr lvl="0"/>
            <a:r>
              <a:rPr lang="en-US" dirty="0"/>
              <a:t>Kansas Legal Research </a:t>
            </a:r>
          </a:p>
        </p:txBody>
      </p:sp>
      <p:sp>
        <p:nvSpPr>
          <p:cNvPr id="3" name="Content Placeholder 2"/>
          <p:cNvSpPr>
            <a:spLocks noGrp="1"/>
          </p:cNvSpPr>
          <p:nvPr>
            <p:ph sz="half" idx="2"/>
          </p:nvPr>
        </p:nvSpPr>
        <p:spPr>
          <a:xfrm>
            <a:off x="4648200" y="1295400"/>
            <a:ext cx="4038600" cy="4525963"/>
          </a:xfrm>
        </p:spPr>
        <p:txBody>
          <a:bodyPr>
            <a:normAutofit fontScale="55000" lnSpcReduction="20000"/>
          </a:bodyPr>
          <a:lstStyle/>
          <a:p>
            <a:pPr marL="0" lvl="0" indent="0">
              <a:buNone/>
            </a:pPr>
            <a:endParaRPr lang="en-US" dirty="0"/>
          </a:p>
          <a:p>
            <a:pPr lvl="0"/>
            <a:r>
              <a:rPr lang="en-US" dirty="0"/>
              <a:t>Mineral Title Examination</a:t>
            </a:r>
          </a:p>
          <a:p>
            <a:pPr lvl="0"/>
            <a:r>
              <a:rPr lang="en-US" dirty="0"/>
              <a:t>Mining Law</a:t>
            </a:r>
          </a:p>
          <a:p>
            <a:pPr lvl="0"/>
            <a:r>
              <a:rPr lang="en-US" dirty="0"/>
              <a:t>Oil and Gas Conservation Law and Practice</a:t>
            </a:r>
          </a:p>
          <a:p>
            <a:pPr lvl="0"/>
            <a:r>
              <a:rPr lang="en-US" dirty="0"/>
              <a:t>Oil and Gas Joint Operations</a:t>
            </a:r>
          </a:p>
          <a:p>
            <a:pPr lvl="0"/>
            <a:r>
              <a:rPr lang="en-US" dirty="0"/>
              <a:t>Oil and Gas Law</a:t>
            </a:r>
          </a:p>
          <a:p>
            <a:pPr lvl="0"/>
            <a:r>
              <a:rPr lang="en-US" dirty="0"/>
              <a:t>Oil and Gas Taxation</a:t>
            </a:r>
          </a:p>
          <a:p>
            <a:pPr lvl="0"/>
            <a:r>
              <a:rPr lang="en-US" dirty="0"/>
              <a:t>Property Law Issues Related to Rural Land</a:t>
            </a:r>
          </a:p>
          <a:p>
            <a:pPr lvl="0"/>
            <a:r>
              <a:rPr lang="en-US" dirty="0"/>
              <a:t>Public Land Law</a:t>
            </a:r>
          </a:p>
          <a:p>
            <a:pPr lvl="0"/>
            <a:r>
              <a:rPr lang="en-US" dirty="0"/>
              <a:t>Real Estate Transactions</a:t>
            </a:r>
          </a:p>
          <a:p>
            <a:pPr lvl="0"/>
            <a:r>
              <a:rPr lang="en-US" dirty="0"/>
              <a:t>Renewable Energy Law: Wind and Solar</a:t>
            </a:r>
          </a:p>
          <a:p>
            <a:pPr lvl="0"/>
            <a:r>
              <a:rPr lang="en-US" dirty="0"/>
              <a:t>Rural Practice Externship</a:t>
            </a:r>
          </a:p>
          <a:p>
            <a:pPr lvl="0"/>
            <a:r>
              <a:rPr lang="en-US" dirty="0"/>
              <a:t>Secured Transactions</a:t>
            </a:r>
          </a:p>
          <a:p>
            <a:pPr lvl="0"/>
            <a:r>
              <a:rPr lang="en-US" dirty="0"/>
              <a:t>Tribal Law and Government</a:t>
            </a:r>
          </a:p>
          <a:p>
            <a:pPr lvl="0"/>
            <a:r>
              <a:rPr lang="en-US" dirty="0"/>
              <a:t>Water, Environmental, and Regulatory Law Impacting Agriculture</a:t>
            </a:r>
          </a:p>
          <a:p>
            <a:pPr lvl="0"/>
            <a:r>
              <a:rPr lang="en-US" dirty="0"/>
              <a:t>Water Rights</a:t>
            </a:r>
          </a:p>
          <a:p>
            <a:endParaRPr lang="en-US" dirty="0"/>
          </a:p>
        </p:txBody>
      </p:sp>
      <p:sp>
        <p:nvSpPr>
          <p:cNvPr id="4" name="Title 3"/>
          <p:cNvSpPr>
            <a:spLocks noGrp="1"/>
          </p:cNvSpPr>
          <p:nvPr>
            <p:ph type="title"/>
          </p:nvPr>
        </p:nvSpPr>
        <p:spPr/>
        <p:txBody>
          <a:bodyPr/>
          <a:lstStyle/>
          <a:p>
            <a:r>
              <a:rPr lang="en-US" sz="2800" dirty="0"/>
              <a:t>Washburn University School of Law Courses That Relate to Agricultural Law</a:t>
            </a:r>
          </a:p>
        </p:txBody>
      </p:sp>
      <p:sp>
        <p:nvSpPr>
          <p:cNvPr id="5" name="Slide Number Placeholder 4"/>
          <p:cNvSpPr>
            <a:spLocks noGrp="1"/>
          </p:cNvSpPr>
          <p:nvPr>
            <p:ph type="sldNum" sz="quarter" idx="12"/>
          </p:nvPr>
        </p:nvSpPr>
        <p:spPr/>
        <p:txBody>
          <a:bodyPr/>
          <a:lstStyle/>
          <a:p>
            <a:fld id="{F0FF2A46-8568-471A-945C-0EAFC0FCDB75}" type="slidenum">
              <a:rPr lang="en-US" smtClean="0"/>
              <a:pPr/>
              <a:t>3</a:t>
            </a:fld>
            <a:endParaRPr lang="en-US" dirty="0"/>
          </a:p>
        </p:txBody>
      </p:sp>
      <p:sp>
        <p:nvSpPr>
          <p:cNvPr id="6" name="Footer Placeholder 5"/>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31842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55C345-B06C-428A-8319-0C3724398225}"/>
              </a:ext>
            </a:extLst>
          </p:cNvPr>
          <p:cNvSpPr>
            <a:spLocks noGrp="1"/>
          </p:cNvSpPr>
          <p:nvPr>
            <p:ph idx="1"/>
          </p:nvPr>
        </p:nvSpPr>
        <p:spPr/>
        <p:txBody>
          <a:bodyPr/>
          <a:lstStyle/>
          <a:p>
            <a:r>
              <a:rPr lang="en-US" dirty="0"/>
              <a:t>No.  Statutory law bars a county from imposing building codes on the construction of an ag building if the land and the building built on the land are used for ag purposes and not otherwise</a:t>
            </a:r>
          </a:p>
          <a:p>
            <a:pPr lvl="1"/>
            <a:r>
              <a:rPr lang="en-US" dirty="0"/>
              <a:t>But, remember, the ag use exemption doesn’t apply to county flood plain regulations</a:t>
            </a:r>
          </a:p>
        </p:txBody>
      </p:sp>
      <p:sp>
        <p:nvSpPr>
          <p:cNvPr id="3" name="Title 2">
            <a:extLst>
              <a:ext uri="{FF2B5EF4-FFF2-40B4-BE49-F238E27FC236}">
                <a16:creationId xmlns:a16="http://schemas.microsoft.com/office/drawing/2014/main" id="{C0B53A8D-C2A7-4AC5-8D7F-044D0BD1F097}"/>
              </a:ext>
            </a:extLst>
          </p:cNvPr>
          <p:cNvSpPr>
            <a:spLocks noGrp="1"/>
          </p:cNvSpPr>
          <p:nvPr>
            <p:ph type="title"/>
          </p:nvPr>
        </p:nvSpPr>
        <p:spPr/>
        <p:txBody>
          <a:bodyPr/>
          <a:lstStyle/>
          <a:p>
            <a:r>
              <a:rPr lang="en-US" dirty="0"/>
              <a:t>Are Ag Buildings Subject to Zoning?</a:t>
            </a:r>
          </a:p>
        </p:txBody>
      </p:sp>
      <p:sp>
        <p:nvSpPr>
          <p:cNvPr id="4" name="Slide Number Placeholder 3">
            <a:extLst>
              <a:ext uri="{FF2B5EF4-FFF2-40B4-BE49-F238E27FC236}">
                <a16:creationId xmlns:a16="http://schemas.microsoft.com/office/drawing/2014/main" id="{76C11C77-61DC-4FC5-B452-B8AE22381D75}"/>
              </a:ext>
            </a:extLst>
          </p:cNvPr>
          <p:cNvSpPr>
            <a:spLocks noGrp="1"/>
          </p:cNvSpPr>
          <p:nvPr>
            <p:ph type="sldNum" sz="quarter" idx="12"/>
          </p:nvPr>
        </p:nvSpPr>
        <p:spPr/>
        <p:txBody>
          <a:bodyPr/>
          <a:lstStyle/>
          <a:p>
            <a:fld id="{F0FF2A46-8568-471A-945C-0EAFC0FCDB75}" type="slidenum">
              <a:rPr lang="en-US" smtClean="0"/>
              <a:pPr/>
              <a:t>30</a:t>
            </a:fld>
            <a:endParaRPr lang="en-US" dirty="0"/>
          </a:p>
        </p:txBody>
      </p:sp>
      <p:sp>
        <p:nvSpPr>
          <p:cNvPr id="5" name="Footer Placeholder 4">
            <a:extLst>
              <a:ext uri="{FF2B5EF4-FFF2-40B4-BE49-F238E27FC236}">
                <a16:creationId xmlns:a16="http://schemas.microsoft.com/office/drawing/2014/main" id="{E6AB9F82-F7BD-4DB3-9EF1-3BBD5577D2CF}"/>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49026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8377B2-3111-4304-8416-66570902A99F}"/>
              </a:ext>
            </a:extLst>
          </p:cNvPr>
          <p:cNvSpPr>
            <a:spLocks noGrp="1"/>
          </p:cNvSpPr>
          <p:nvPr>
            <p:ph idx="1"/>
          </p:nvPr>
        </p:nvSpPr>
        <p:spPr/>
        <p:txBody>
          <a:bodyPr/>
          <a:lstStyle/>
          <a:p>
            <a:r>
              <a:rPr lang="en-US" dirty="0"/>
              <a:t>Set up a procedure for determining whether a particular structure is exempt from county regulations as an ag building that qualified for the ag purposes exemption.</a:t>
            </a:r>
          </a:p>
          <a:p>
            <a:r>
              <a:rPr lang="en-US" dirty="0"/>
              <a:t>But, can’t require landowner to receive county approval of construction plans or obtain a building permit once the determination is made that the building is exempt as an ag structure</a:t>
            </a:r>
          </a:p>
        </p:txBody>
      </p:sp>
      <p:sp>
        <p:nvSpPr>
          <p:cNvPr id="3" name="Title 2">
            <a:extLst>
              <a:ext uri="{FF2B5EF4-FFF2-40B4-BE49-F238E27FC236}">
                <a16:creationId xmlns:a16="http://schemas.microsoft.com/office/drawing/2014/main" id="{0DA158D4-3CF2-4274-BC92-020DC39485E0}"/>
              </a:ext>
            </a:extLst>
          </p:cNvPr>
          <p:cNvSpPr>
            <a:spLocks noGrp="1"/>
          </p:cNvSpPr>
          <p:nvPr>
            <p:ph type="title"/>
          </p:nvPr>
        </p:nvSpPr>
        <p:spPr/>
        <p:txBody>
          <a:bodyPr/>
          <a:lstStyle/>
          <a:p>
            <a:r>
              <a:rPr lang="en-US" dirty="0"/>
              <a:t>What Can a County Do?</a:t>
            </a:r>
          </a:p>
        </p:txBody>
      </p:sp>
      <p:sp>
        <p:nvSpPr>
          <p:cNvPr id="4" name="Slide Number Placeholder 3">
            <a:extLst>
              <a:ext uri="{FF2B5EF4-FFF2-40B4-BE49-F238E27FC236}">
                <a16:creationId xmlns:a16="http://schemas.microsoft.com/office/drawing/2014/main" id="{A72F41A4-274C-4896-B68F-99B8AB3DE2CA}"/>
              </a:ext>
            </a:extLst>
          </p:cNvPr>
          <p:cNvSpPr>
            <a:spLocks noGrp="1"/>
          </p:cNvSpPr>
          <p:nvPr>
            <p:ph type="sldNum" sz="quarter" idx="12"/>
          </p:nvPr>
        </p:nvSpPr>
        <p:spPr/>
        <p:txBody>
          <a:bodyPr/>
          <a:lstStyle/>
          <a:p>
            <a:fld id="{F0FF2A46-8568-471A-945C-0EAFC0FCDB75}" type="slidenum">
              <a:rPr lang="en-US" smtClean="0"/>
              <a:pPr/>
              <a:t>31</a:t>
            </a:fld>
            <a:endParaRPr lang="en-US" dirty="0"/>
          </a:p>
        </p:txBody>
      </p:sp>
      <p:sp>
        <p:nvSpPr>
          <p:cNvPr id="5" name="Footer Placeholder 4">
            <a:extLst>
              <a:ext uri="{FF2B5EF4-FFF2-40B4-BE49-F238E27FC236}">
                <a16:creationId xmlns:a16="http://schemas.microsoft.com/office/drawing/2014/main" id="{DE5D2966-4192-4245-BCD4-2C27C1CDD10E}"/>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57147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4F90E5-DB29-4756-A349-80701DAE02CD}"/>
              </a:ext>
            </a:extLst>
          </p:cNvPr>
          <p:cNvSpPr>
            <a:spLocks noGrp="1"/>
          </p:cNvSpPr>
          <p:nvPr>
            <p:ph idx="1"/>
          </p:nvPr>
        </p:nvSpPr>
        <p:spPr/>
        <p:txBody>
          <a:bodyPr>
            <a:normAutofit lnSpcReduction="10000"/>
          </a:bodyPr>
          <a:lstStyle/>
          <a:p>
            <a:r>
              <a:rPr lang="en-US" dirty="0"/>
              <a:t>County zoning authority grants cities and counties the ability to enact “planning and zoning laws and regulations” for the public’s interest</a:t>
            </a:r>
          </a:p>
          <a:p>
            <a:r>
              <a:rPr lang="en-US" dirty="0"/>
              <a:t>County must first require the planning commission to recommend (based on public input) the nature and number of zones or districts which are deemed necessary</a:t>
            </a:r>
          </a:p>
          <a:p>
            <a:pPr lvl="1"/>
            <a:r>
              <a:rPr lang="en-US" dirty="0"/>
              <a:t>Boundaries</a:t>
            </a:r>
          </a:p>
          <a:p>
            <a:pPr lvl="1"/>
            <a:r>
              <a:rPr lang="en-US" dirty="0"/>
              <a:t>Appropriate regulations</a:t>
            </a:r>
          </a:p>
        </p:txBody>
      </p:sp>
      <p:sp>
        <p:nvSpPr>
          <p:cNvPr id="3" name="Title 2">
            <a:extLst>
              <a:ext uri="{FF2B5EF4-FFF2-40B4-BE49-F238E27FC236}">
                <a16:creationId xmlns:a16="http://schemas.microsoft.com/office/drawing/2014/main" id="{A701272A-0C79-4F15-BE00-3C51E04823F4}"/>
              </a:ext>
            </a:extLst>
          </p:cNvPr>
          <p:cNvSpPr>
            <a:spLocks noGrp="1"/>
          </p:cNvSpPr>
          <p:nvPr>
            <p:ph type="title"/>
          </p:nvPr>
        </p:nvSpPr>
        <p:spPr/>
        <p:txBody>
          <a:bodyPr/>
          <a:lstStyle/>
          <a:p>
            <a:r>
              <a:rPr lang="en-US" dirty="0"/>
              <a:t>What About Wind Energy Installations?</a:t>
            </a:r>
          </a:p>
        </p:txBody>
      </p:sp>
      <p:sp>
        <p:nvSpPr>
          <p:cNvPr id="4" name="Slide Number Placeholder 3">
            <a:extLst>
              <a:ext uri="{FF2B5EF4-FFF2-40B4-BE49-F238E27FC236}">
                <a16:creationId xmlns:a16="http://schemas.microsoft.com/office/drawing/2014/main" id="{8D238C7F-4FDB-41E8-B455-F76C36F95A10}"/>
              </a:ext>
            </a:extLst>
          </p:cNvPr>
          <p:cNvSpPr>
            <a:spLocks noGrp="1"/>
          </p:cNvSpPr>
          <p:nvPr>
            <p:ph type="sldNum" sz="quarter" idx="12"/>
          </p:nvPr>
        </p:nvSpPr>
        <p:spPr/>
        <p:txBody>
          <a:bodyPr/>
          <a:lstStyle/>
          <a:p>
            <a:fld id="{F0FF2A46-8568-471A-945C-0EAFC0FCDB75}" type="slidenum">
              <a:rPr lang="en-US" smtClean="0"/>
              <a:pPr/>
              <a:t>32</a:t>
            </a:fld>
            <a:endParaRPr lang="en-US" dirty="0"/>
          </a:p>
        </p:txBody>
      </p:sp>
      <p:sp>
        <p:nvSpPr>
          <p:cNvPr id="5" name="Footer Placeholder 4">
            <a:extLst>
              <a:ext uri="{FF2B5EF4-FFF2-40B4-BE49-F238E27FC236}">
                <a16:creationId xmlns:a16="http://schemas.microsoft.com/office/drawing/2014/main" id="{1207BD42-B896-4DD9-BAA8-C65576DB4E9F}"/>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345221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6E9F6-FBDF-449F-B179-9AD9945D2033}"/>
              </a:ext>
            </a:extLst>
          </p:cNvPr>
          <p:cNvSpPr>
            <a:spLocks noGrp="1"/>
          </p:cNvSpPr>
          <p:nvPr>
            <p:ph idx="1"/>
          </p:nvPr>
        </p:nvSpPr>
        <p:spPr/>
        <p:txBody>
          <a:bodyPr/>
          <a:lstStyle/>
          <a:p>
            <a:r>
              <a:rPr lang="en-US" dirty="0"/>
              <a:t>Regulations must be uniform for each class or kind of building and land uses throughout each district</a:t>
            </a:r>
          </a:p>
          <a:p>
            <a:pPr lvl="1"/>
            <a:r>
              <a:rPr lang="en-US" dirty="0"/>
              <a:t>Regulations in district may vary from those in other districts</a:t>
            </a:r>
          </a:p>
        </p:txBody>
      </p:sp>
      <p:sp>
        <p:nvSpPr>
          <p:cNvPr id="3" name="Title 2">
            <a:extLst>
              <a:ext uri="{FF2B5EF4-FFF2-40B4-BE49-F238E27FC236}">
                <a16:creationId xmlns:a16="http://schemas.microsoft.com/office/drawing/2014/main" id="{19374E75-5F47-42FA-9804-28A60052822E}"/>
              </a:ext>
            </a:extLst>
          </p:cNvPr>
          <p:cNvSpPr>
            <a:spLocks noGrp="1"/>
          </p:cNvSpPr>
          <p:nvPr>
            <p:ph type="title"/>
          </p:nvPr>
        </p:nvSpPr>
        <p:spPr/>
        <p:txBody>
          <a:bodyPr/>
          <a:lstStyle/>
          <a:p>
            <a:r>
              <a:rPr lang="en-US" dirty="0"/>
              <a:t>Zoning and Wind</a:t>
            </a:r>
          </a:p>
        </p:txBody>
      </p:sp>
      <p:sp>
        <p:nvSpPr>
          <p:cNvPr id="4" name="Slide Number Placeholder 3">
            <a:extLst>
              <a:ext uri="{FF2B5EF4-FFF2-40B4-BE49-F238E27FC236}">
                <a16:creationId xmlns:a16="http://schemas.microsoft.com/office/drawing/2014/main" id="{EA8B44B9-BCB3-4ADC-A1B0-E202050C5F45}"/>
              </a:ext>
            </a:extLst>
          </p:cNvPr>
          <p:cNvSpPr>
            <a:spLocks noGrp="1"/>
          </p:cNvSpPr>
          <p:nvPr>
            <p:ph type="sldNum" sz="quarter" idx="12"/>
          </p:nvPr>
        </p:nvSpPr>
        <p:spPr/>
        <p:txBody>
          <a:bodyPr/>
          <a:lstStyle/>
          <a:p>
            <a:fld id="{F0FF2A46-8568-471A-945C-0EAFC0FCDB75}" type="slidenum">
              <a:rPr lang="en-US" smtClean="0"/>
              <a:pPr/>
              <a:t>33</a:t>
            </a:fld>
            <a:endParaRPr lang="en-US" dirty="0"/>
          </a:p>
        </p:txBody>
      </p:sp>
      <p:sp>
        <p:nvSpPr>
          <p:cNvPr id="5" name="Footer Placeholder 4">
            <a:extLst>
              <a:ext uri="{FF2B5EF4-FFF2-40B4-BE49-F238E27FC236}">
                <a16:creationId xmlns:a16="http://schemas.microsoft.com/office/drawing/2014/main" id="{3DAB81B9-47BE-4C9A-B785-0A6EEF555FF4}"/>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671151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4439D-5914-4877-B48F-2F7A469710B6}"/>
              </a:ext>
            </a:extLst>
          </p:cNvPr>
          <p:cNvSpPr>
            <a:spLocks noGrp="1"/>
          </p:cNvSpPr>
          <p:nvPr>
            <p:ph idx="1"/>
          </p:nvPr>
        </p:nvSpPr>
        <p:spPr/>
        <p:txBody>
          <a:bodyPr>
            <a:normAutofit lnSpcReduction="10000"/>
          </a:bodyPr>
          <a:lstStyle/>
          <a:p>
            <a:r>
              <a:rPr lang="en-US" dirty="0"/>
              <a:t>What happens after planning commission makes its recommendation?</a:t>
            </a:r>
          </a:p>
          <a:p>
            <a:pPr lvl="1"/>
            <a:r>
              <a:rPr lang="en-US" dirty="0"/>
              <a:t>County can approve by adopting an ordinance in a city or resolution in county</a:t>
            </a:r>
          </a:p>
          <a:p>
            <a:pPr lvl="1"/>
            <a:r>
              <a:rPr lang="en-US" dirty="0"/>
              <a:t>County can override by 2/3 majority vote</a:t>
            </a:r>
          </a:p>
          <a:p>
            <a:pPr lvl="1"/>
            <a:r>
              <a:rPr lang="en-US" dirty="0"/>
              <a:t>Send matter back to county commission for further consideration with statement of basis for failure to approve or disapprove</a:t>
            </a:r>
          </a:p>
          <a:p>
            <a:pPr lvl="2"/>
            <a:r>
              <a:rPr lang="en-US" dirty="0"/>
              <a:t>Same process if county wants to amend existing zoning regulations?</a:t>
            </a:r>
          </a:p>
          <a:p>
            <a:pPr lvl="1"/>
            <a:endParaRPr lang="en-US" dirty="0"/>
          </a:p>
        </p:txBody>
      </p:sp>
      <p:sp>
        <p:nvSpPr>
          <p:cNvPr id="3" name="Title 2">
            <a:extLst>
              <a:ext uri="{FF2B5EF4-FFF2-40B4-BE49-F238E27FC236}">
                <a16:creationId xmlns:a16="http://schemas.microsoft.com/office/drawing/2014/main" id="{A3DD5369-C72D-4D20-8535-5A06EE345AB9}"/>
              </a:ext>
            </a:extLst>
          </p:cNvPr>
          <p:cNvSpPr>
            <a:spLocks noGrp="1"/>
          </p:cNvSpPr>
          <p:nvPr>
            <p:ph type="title"/>
          </p:nvPr>
        </p:nvSpPr>
        <p:spPr/>
        <p:txBody>
          <a:bodyPr/>
          <a:lstStyle/>
          <a:p>
            <a:r>
              <a:rPr lang="en-US" dirty="0"/>
              <a:t>Zoning and Wind</a:t>
            </a:r>
          </a:p>
        </p:txBody>
      </p:sp>
      <p:sp>
        <p:nvSpPr>
          <p:cNvPr id="4" name="Slide Number Placeholder 3">
            <a:extLst>
              <a:ext uri="{FF2B5EF4-FFF2-40B4-BE49-F238E27FC236}">
                <a16:creationId xmlns:a16="http://schemas.microsoft.com/office/drawing/2014/main" id="{111E83BF-39BD-426B-B9E8-F462C602C555}"/>
              </a:ext>
            </a:extLst>
          </p:cNvPr>
          <p:cNvSpPr>
            <a:spLocks noGrp="1"/>
          </p:cNvSpPr>
          <p:nvPr>
            <p:ph type="sldNum" sz="quarter" idx="12"/>
          </p:nvPr>
        </p:nvSpPr>
        <p:spPr/>
        <p:txBody>
          <a:bodyPr/>
          <a:lstStyle/>
          <a:p>
            <a:fld id="{F0FF2A46-8568-471A-945C-0EAFC0FCDB75}" type="slidenum">
              <a:rPr lang="en-US" smtClean="0"/>
              <a:pPr/>
              <a:t>34</a:t>
            </a:fld>
            <a:endParaRPr lang="en-US" dirty="0"/>
          </a:p>
        </p:txBody>
      </p:sp>
      <p:sp>
        <p:nvSpPr>
          <p:cNvPr id="5" name="Footer Placeholder 4">
            <a:extLst>
              <a:ext uri="{FF2B5EF4-FFF2-40B4-BE49-F238E27FC236}">
                <a16:creationId xmlns:a16="http://schemas.microsoft.com/office/drawing/2014/main" id="{85DF1EBC-4F5C-4D76-98D2-CAD4E6C5CFCA}"/>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3536853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D8601-B6E1-44D0-90E4-5620429CD1F3}"/>
              </a:ext>
            </a:extLst>
          </p:cNvPr>
          <p:cNvSpPr>
            <a:spLocks noGrp="1"/>
          </p:cNvSpPr>
          <p:nvPr>
            <p:ph idx="1"/>
          </p:nvPr>
        </p:nvSpPr>
        <p:spPr/>
        <p:txBody>
          <a:bodyPr>
            <a:normAutofit fontScale="92500" lnSpcReduction="10000"/>
          </a:bodyPr>
          <a:lstStyle/>
          <a:p>
            <a:r>
              <a:rPr lang="en-US" dirty="0"/>
              <a:t>What type of zoning regulations can a county adopt?  Those that…</a:t>
            </a:r>
          </a:p>
          <a:p>
            <a:pPr lvl="1"/>
            <a:r>
              <a:rPr lang="en-US" dirty="0"/>
              <a:t>Provide for PUDs</a:t>
            </a:r>
          </a:p>
          <a:p>
            <a:pPr lvl="1"/>
            <a:r>
              <a:rPr lang="en-US" dirty="0"/>
              <a:t>Permit the transfer of development rights</a:t>
            </a:r>
          </a:p>
          <a:p>
            <a:pPr lvl="1"/>
            <a:r>
              <a:rPr lang="en-US" dirty="0"/>
              <a:t>Preserve structures and districts listed on local, state and national historic register</a:t>
            </a:r>
          </a:p>
          <a:p>
            <a:pPr lvl="1"/>
            <a:r>
              <a:rPr lang="en-US" dirty="0"/>
              <a:t>Control the aesthetics of redevelopment or new development</a:t>
            </a:r>
          </a:p>
          <a:p>
            <a:pPr lvl="1"/>
            <a:r>
              <a:rPr lang="en-US" dirty="0"/>
              <a:t>Provide for the issuance of special use or conditional use permits</a:t>
            </a:r>
          </a:p>
          <a:p>
            <a:pPr lvl="1"/>
            <a:r>
              <a:rPr lang="en-US" dirty="0"/>
              <a:t>Establish overlay zones</a:t>
            </a:r>
          </a:p>
          <a:p>
            <a:pPr lvl="1"/>
            <a:endParaRPr lang="en-US" dirty="0"/>
          </a:p>
        </p:txBody>
      </p:sp>
      <p:sp>
        <p:nvSpPr>
          <p:cNvPr id="3" name="Title 2">
            <a:extLst>
              <a:ext uri="{FF2B5EF4-FFF2-40B4-BE49-F238E27FC236}">
                <a16:creationId xmlns:a16="http://schemas.microsoft.com/office/drawing/2014/main" id="{2A17F1F8-7DA3-48EA-83B7-69D28117F57A}"/>
              </a:ext>
            </a:extLst>
          </p:cNvPr>
          <p:cNvSpPr>
            <a:spLocks noGrp="1"/>
          </p:cNvSpPr>
          <p:nvPr>
            <p:ph type="title"/>
          </p:nvPr>
        </p:nvSpPr>
        <p:spPr/>
        <p:txBody>
          <a:bodyPr/>
          <a:lstStyle/>
          <a:p>
            <a:r>
              <a:rPr lang="en-US" dirty="0"/>
              <a:t>Zoning and Wind</a:t>
            </a:r>
          </a:p>
        </p:txBody>
      </p:sp>
      <p:sp>
        <p:nvSpPr>
          <p:cNvPr id="4" name="Slide Number Placeholder 3">
            <a:extLst>
              <a:ext uri="{FF2B5EF4-FFF2-40B4-BE49-F238E27FC236}">
                <a16:creationId xmlns:a16="http://schemas.microsoft.com/office/drawing/2014/main" id="{AF92003A-9764-4C3A-8865-51DC9C189C62}"/>
              </a:ext>
            </a:extLst>
          </p:cNvPr>
          <p:cNvSpPr>
            <a:spLocks noGrp="1"/>
          </p:cNvSpPr>
          <p:nvPr>
            <p:ph type="sldNum" sz="quarter" idx="12"/>
          </p:nvPr>
        </p:nvSpPr>
        <p:spPr/>
        <p:txBody>
          <a:bodyPr/>
          <a:lstStyle/>
          <a:p>
            <a:fld id="{F0FF2A46-8568-471A-945C-0EAFC0FCDB75}" type="slidenum">
              <a:rPr lang="en-US" smtClean="0"/>
              <a:pPr/>
              <a:t>35</a:t>
            </a:fld>
            <a:endParaRPr lang="en-US" dirty="0"/>
          </a:p>
        </p:txBody>
      </p:sp>
      <p:sp>
        <p:nvSpPr>
          <p:cNvPr id="5" name="Footer Placeholder 4">
            <a:extLst>
              <a:ext uri="{FF2B5EF4-FFF2-40B4-BE49-F238E27FC236}">
                <a16:creationId xmlns:a16="http://schemas.microsoft.com/office/drawing/2014/main" id="{62505654-EC67-4AE1-B360-FB5E9022F642}"/>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480595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7097EA-67B6-4565-97FF-BA82977041FB}"/>
              </a:ext>
            </a:extLst>
          </p:cNvPr>
          <p:cNvSpPr>
            <a:spLocks noGrp="1"/>
          </p:cNvSpPr>
          <p:nvPr>
            <p:ph idx="1"/>
          </p:nvPr>
        </p:nvSpPr>
        <p:spPr/>
        <p:txBody>
          <a:bodyPr>
            <a:normAutofit fontScale="92500" lnSpcReduction="20000"/>
          </a:bodyPr>
          <a:lstStyle/>
          <a:p>
            <a:r>
              <a:rPr lang="en-US" dirty="0"/>
              <a:t>Can be banned in the county, if county commission determines that…</a:t>
            </a:r>
          </a:p>
          <a:p>
            <a:pPr lvl="1"/>
            <a:r>
              <a:rPr lang="en-US" dirty="0"/>
              <a:t>Adverse impact on aesthetics of county;</a:t>
            </a:r>
          </a:p>
          <a:p>
            <a:pPr lvl="1"/>
            <a:r>
              <a:rPr lang="en-US" dirty="0"/>
              <a:t>Not in conformity with comprehensive plan which sought to maintain open spaces and scenic landscape</a:t>
            </a:r>
          </a:p>
          <a:p>
            <a:pPr lvl="1"/>
            <a:r>
              <a:rPr lang="en-US" dirty="0"/>
              <a:t>Large portion of the community’s wishes are against the project</a:t>
            </a:r>
          </a:p>
          <a:p>
            <a:r>
              <a:rPr lang="en-US" dirty="0"/>
              <a:t>Key case:  </a:t>
            </a:r>
            <a:r>
              <a:rPr lang="en-US" i="1" dirty="0"/>
              <a:t>Zimmerman v. Wabaunsee County, 289 Kan. 926, 218 P.3d 400 (2009)</a:t>
            </a:r>
          </a:p>
          <a:p>
            <a:pPr lvl="1"/>
            <a:r>
              <a:rPr lang="en-US" dirty="0"/>
              <a:t>Setback distances also upheld for small scale wind farms</a:t>
            </a:r>
          </a:p>
        </p:txBody>
      </p:sp>
      <p:sp>
        <p:nvSpPr>
          <p:cNvPr id="3" name="Title 2">
            <a:extLst>
              <a:ext uri="{FF2B5EF4-FFF2-40B4-BE49-F238E27FC236}">
                <a16:creationId xmlns:a16="http://schemas.microsoft.com/office/drawing/2014/main" id="{632CE568-CC78-4896-93BD-201E7286FC66}"/>
              </a:ext>
            </a:extLst>
          </p:cNvPr>
          <p:cNvSpPr>
            <a:spLocks noGrp="1"/>
          </p:cNvSpPr>
          <p:nvPr>
            <p:ph type="title"/>
          </p:nvPr>
        </p:nvSpPr>
        <p:spPr/>
        <p:txBody>
          <a:bodyPr/>
          <a:lstStyle/>
          <a:p>
            <a:r>
              <a:rPr lang="en-US" dirty="0"/>
              <a:t>County Zoning Authority and Wind Energy Projects</a:t>
            </a:r>
          </a:p>
        </p:txBody>
      </p:sp>
      <p:sp>
        <p:nvSpPr>
          <p:cNvPr id="4" name="Slide Number Placeholder 3">
            <a:extLst>
              <a:ext uri="{FF2B5EF4-FFF2-40B4-BE49-F238E27FC236}">
                <a16:creationId xmlns:a16="http://schemas.microsoft.com/office/drawing/2014/main" id="{5B736753-28C1-4093-9DC1-19D398B7EEEF}"/>
              </a:ext>
            </a:extLst>
          </p:cNvPr>
          <p:cNvSpPr>
            <a:spLocks noGrp="1"/>
          </p:cNvSpPr>
          <p:nvPr>
            <p:ph type="sldNum" sz="quarter" idx="12"/>
          </p:nvPr>
        </p:nvSpPr>
        <p:spPr/>
        <p:txBody>
          <a:bodyPr/>
          <a:lstStyle/>
          <a:p>
            <a:fld id="{F0FF2A46-8568-471A-945C-0EAFC0FCDB75}" type="slidenum">
              <a:rPr lang="en-US" smtClean="0"/>
              <a:pPr/>
              <a:t>36</a:t>
            </a:fld>
            <a:endParaRPr lang="en-US" dirty="0"/>
          </a:p>
        </p:txBody>
      </p:sp>
      <p:sp>
        <p:nvSpPr>
          <p:cNvPr id="5" name="Footer Placeholder 4">
            <a:extLst>
              <a:ext uri="{FF2B5EF4-FFF2-40B4-BE49-F238E27FC236}">
                <a16:creationId xmlns:a16="http://schemas.microsoft.com/office/drawing/2014/main" id="{35AF1B2C-8AC2-46B9-8A78-11AAC840F418}"/>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98564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96DD2-14B9-4DC8-91FB-2789B7DF7A8E}"/>
              </a:ext>
            </a:extLst>
          </p:cNvPr>
          <p:cNvSpPr>
            <a:spLocks noGrp="1"/>
          </p:cNvSpPr>
          <p:nvPr>
            <p:ph idx="1"/>
          </p:nvPr>
        </p:nvSpPr>
        <p:spPr/>
        <p:txBody>
          <a:bodyPr/>
          <a:lstStyle/>
          <a:p>
            <a:r>
              <a:rPr lang="en-US" dirty="0"/>
              <a:t>County can pass zoning regulations that affect wind power generation </a:t>
            </a:r>
          </a:p>
          <a:p>
            <a:pPr lvl="1"/>
            <a:r>
              <a:rPr lang="en-US" dirty="0"/>
              <a:t>Not preempted by state law </a:t>
            </a:r>
          </a:p>
          <a:p>
            <a:pPr lvl="1"/>
            <a:r>
              <a:rPr lang="en-US" dirty="0"/>
              <a:t>KS Electric Public Utilities Act only preempts local zoning with respect to…</a:t>
            </a:r>
          </a:p>
          <a:p>
            <a:pPr lvl="2"/>
            <a:r>
              <a:rPr lang="en-US" dirty="0"/>
              <a:t>Placement or siting of nuclear power plants</a:t>
            </a:r>
          </a:p>
          <a:p>
            <a:pPr lvl="2"/>
            <a:r>
              <a:rPr lang="en-US" dirty="0"/>
              <a:t>Placement or siting of electrical transmission lines</a:t>
            </a:r>
          </a:p>
          <a:p>
            <a:r>
              <a:rPr lang="en-US" dirty="0"/>
              <a:t>Setbacks are not preempted</a:t>
            </a:r>
          </a:p>
        </p:txBody>
      </p:sp>
      <p:sp>
        <p:nvSpPr>
          <p:cNvPr id="3" name="Title 2">
            <a:extLst>
              <a:ext uri="{FF2B5EF4-FFF2-40B4-BE49-F238E27FC236}">
                <a16:creationId xmlns:a16="http://schemas.microsoft.com/office/drawing/2014/main" id="{27E1E612-98AF-4B8A-8AE6-2D2BD62CFDE8}"/>
              </a:ext>
            </a:extLst>
          </p:cNvPr>
          <p:cNvSpPr>
            <a:spLocks noGrp="1"/>
          </p:cNvSpPr>
          <p:nvPr>
            <p:ph type="title"/>
          </p:nvPr>
        </p:nvSpPr>
        <p:spPr/>
        <p:txBody>
          <a:bodyPr/>
          <a:lstStyle/>
          <a:p>
            <a:r>
              <a:rPr lang="en-US" dirty="0"/>
              <a:t>Wind Power Generation</a:t>
            </a:r>
          </a:p>
        </p:txBody>
      </p:sp>
      <p:sp>
        <p:nvSpPr>
          <p:cNvPr id="4" name="Slide Number Placeholder 3">
            <a:extLst>
              <a:ext uri="{FF2B5EF4-FFF2-40B4-BE49-F238E27FC236}">
                <a16:creationId xmlns:a16="http://schemas.microsoft.com/office/drawing/2014/main" id="{6D843A3C-02EC-4703-B64F-D10EF3E82222}"/>
              </a:ext>
            </a:extLst>
          </p:cNvPr>
          <p:cNvSpPr>
            <a:spLocks noGrp="1"/>
          </p:cNvSpPr>
          <p:nvPr>
            <p:ph type="sldNum" sz="quarter" idx="12"/>
          </p:nvPr>
        </p:nvSpPr>
        <p:spPr/>
        <p:txBody>
          <a:bodyPr/>
          <a:lstStyle/>
          <a:p>
            <a:fld id="{F0FF2A46-8568-471A-945C-0EAFC0FCDB75}" type="slidenum">
              <a:rPr lang="en-US" smtClean="0"/>
              <a:pPr/>
              <a:t>37</a:t>
            </a:fld>
            <a:endParaRPr lang="en-US" dirty="0"/>
          </a:p>
        </p:txBody>
      </p:sp>
      <p:sp>
        <p:nvSpPr>
          <p:cNvPr id="5" name="Footer Placeholder 4">
            <a:extLst>
              <a:ext uri="{FF2B5EF4-FFF2-40B4-BE49-F238E27FC236}">
                <a16:creationId xmlns:a16="http://schemas.microsoft.com/office/drawing/2014/main" id="{E6DCDD42-4F16-453D-B98C-F3992B3581BC}"/>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990840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7F206-84ED-44BF-85C8-1B196D9C6FBD}"/>
              </a:ext>
            </a:extLst>
          </p:cNvPr>
          <p:cNvSpPr>
            <a:spLocks noGrp="1"/>
          </p:cNvSpPr>
          <p:nvPr>
            <p:ph idx="1"/>
          </p:nvPr>
        </p:nvSpPr>
        <p:spPr/>
        <p:txBody>
          <a:bodyPr>
            <a:normAutofit lnSpcReduction="10000"/>
          </a:bodyPr>
          <a:lstStyle/>
          <a:p>
            <a:r>
              <a:rPr lang="en-US" dirty="0"/>
              <a:t>Must exercise zoning power that is…</a:t>
            </a:r>
          </a:p>
          <a:p>
            <a:pPr lvl="1"/>
            <a:r>
              <a:rPr lang="en-US" dirty="0"/>
              <a:t>“in conformity with the statute which authorizes the zoning”</a:t>
            </a:r>
          </a:p>
          <a:p>
            <a:pPr lvl="2"/>
            <a:r>
              <a:rPr lang="en-US" dirty="0"/>
              <a:t>Genesis Health Club, Inc. v City of Wichita, 285 Kan. 1021 (2008)</a:t>
            </a:r>
          </a:p>
          <a:p>
            <a:pPr lvl="1"/>
            <a:r>
              <a:rPr lang="en-US" dirty="0"/>
              <a:t>Must follow state law</a:t>
            </a:r>
          </a:p>
          <a:p>
            <a:pPr lvl="1"/>
            <a:r>
              <a:rPr lang="en-US" dirty="0"/>
              <a:t>Must be for protection of public health, safety and welfare</a:t>
            </a:r>
          </a:p>
          <a:p>
            <a:pPr lvl="1"/>
            <a:r>
              <a:rPr lang="en-US" dirty="0"/>
              <a:t>Must be no specific preemption by state law, such as Kansas Electric Public Utilities Act</a:t>
            </a:r>
          </a:p>
        </p:txBody>
      </p:sp>
      <p:sp>
        <p:nvSpPr>
          <p:cNvPr id="3" name="Title 2">
            <a:extLst>
              <a:ext uri="{FF2B5EF4-FFF2-40B4-BE49-F238E27FC236}">
                <a16:creationId xmlns:a16="http://schemas.microsoft.com/office/drawing/2014/main" id="{76F0A05C-9F67-4B9D-B948-E1844CC653C8}"/>
              </a:ext>
            </a:extLst>
          </p:cNvPr>
          <p:cNvSpPr>
            <a:spLocks noGrp="1"/>
          </p:cNvSpPr>
          <p:nvPr>
            <p:ph type="title"/>
          </p:nvPr>
        </p:nvSpPr>
        <p:spPr/>
        <p:txBody>
          <a:bodyPr/>
          <a:lstStyle/>
          <a:p>
            <a:r>
              <a:rPr lang="en-US" dirty="0"/>
              <a:t>Counties and Zoning</a:t>
            </a:r>
          </a:p>
        </p:txBody>
      </p:sp>
      <p:sp>
        <p:nvSpPr>
          <p:cNvPr id="4" name="Slide Number Placeholder 3">
            <a:extLst>
              <a:ext uri="{FF2B5EF4-FFF2-40B4-BE49-F238E27FC236}">
                <a16:creationId xmlns:a16="http://schemas.microsoft.com/office/drawing/2014/main" id="{3348BDAA-CA51-401C-A2BA-716BFC399100}"/>
              </a:ext>
            </a:extLst>
          </p:cNvPr>
          <p:cNvSpPr>
            <a:spLocks noGrp="1"/>
          </p:cNvSpPr>
          <p:nvPr>
            <p:ph type="sldNum" sz="quarter" idx="12"/>
          </p:nvPr>
        </p:nvSpPr>
        <p:spPr/>
        <p:txBody>
          <a:bodyPr/>
          <a:lstStyle/>
          <a:p>
            <a:fld id="{F0FF2A46-8568-471A-945C-0EAFC0FCDB75}" type="slidenum">
              <a:rPr lang="en-US" smtClean="0"/>
              <a:pPr/>
              <a:t>38</a:t>
            </a:fld>
            <a:endParaRPr lang="en-US" dirty="0"/>
          </a:p>
        </p:txBody>
      </p:sp>
      <p:sp>
        <p:nvSpPr>
          <p:cNvPr id="5" name="Footer Placeholder 4">
            <a:extLst>
              <a:ext uri="{FF2B5EF4-FFF2-40B4-BE49-F238E27FC236}">
                <a16:creationId xmlns:a16="http://schemas.microsoft.com/office/drawing/2014/main" id="{CB509C9B-308C-49F9-A41F-641FF62AFAD8}"/>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81155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76DD7F-10CE-4FA4-848B-96AA8BD8EE90}"/>
              </a:ext>
            </a:extLst>
          </p:cNvPr>
          <p:cNvSpPr>
            <a:spLocks noGrp="1"/>
          </p:cNvSpPr>
          <p:nvPr>
            <p:ph idx="1"/>
          </p:nvPr>
        </p:nvSpPr>
        <p:spPr/>
        <p:txBody>
          <a:bodyPr/>
          <a:lstStyle/>
          <a:p>
            <a:r>
              <a:rPr lang="en-US" dirty="0"/>
              <a:t>roger.mceowen@washburn.edu</a:t>
            </a:r>
          </a:p>
          <a:p>
            <a:r>
              <a:rPr lang="en-US" dirty="0"/>
              <a:t>www.washburnlaw.edu/waltr</a:t>
            </a:r>
          </a:p>
          <a:p>
            <a:r>
              <a:rPr lang="en-US" dirty="0"/>
              <a:t>@</a:t>
            </a:r>
            <a:r>
              <a:rPr lang="en-US" dirty="0" err="1"/>
              <a:t>WashburnWaltr</a:t>
            </a:r>
            <a:endParaRPr lang="en-US" dirty="0"/>
          </a:p>
        </p:txBody>
      </p:sp>
      <p:sp>
        <p:nvSpPr>
          <p:cNvPr id="3" name="Title 2">
            <a:extLst>
              <a:ext uri="{FF2B5EF4-FFF2-40B4-BE49-F238E27FC236}">
                <a16:creationId xmlns:a16="http://schemas.microsoft.com/office/drawing/2014/main" id="{327DD575-88DA-4135-BA20-E52D03A34119}"/>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50A2F3EE-4088-42B8-93E8-C3EB5CCFD3BA}"/>
              </a:ext>
            </a:extLst>
          </p:cNvPr>
          <p:cNvSpPr>
            <a:spLocks noGrp="1"/>
          </p:cNvSpPr>
          <p:nvPr>
            <p:ph type="sldNum" sz="quarter" idx="12"/>
          </p:nvPr>
        </p:nvSpPr>
        <p:spPr/>
        <p:txBody>
          <a:bodyPr/>
          <a:lstStyle/>
          <a:p>
            <a:fld id="{F0FF2A46-8568-471A-945C-0EAFC0FCDB75}" type="slidenum">
              <a:rPr lang="en-US" smtClean="0"/>
              <a:pPr/>
              <a:t>39</a:t>
            </a:fld>
            <a:endParaRPr lang="en-US" dirty="0"/>
          </a:p>
        </p:txBody>
      </p:sp>
      <p:sp>
        <p:nvSpPr>
          <p:cNvPr id="5" name="Footer Placeholder 4">
            <a:extLst>
              <a:ext uri="{FF2B5EF4-FFF2-40B4-BE49-F238E27FC236}">
                <a16:creationId xmlns:a16="http://schemas.microsoft.com/office/drawing/2014/main" id="{8B430177-6FB6-4B6B-B947-0AB2574470E9}"/>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420990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4C2B6B-6610-409D-8DA8-BAEFDBDF6136}"/>
              </a:ext>
            </a:extLst>
          </p:cNvPr>
          <p:cNvSpPr>
            <a:spLocks noGrp="1"/>
          </p:cNvSpPr>
          <p:nvPr>
            <p:ph idx="1"/>
          </p:nvPr>
        </p:nvSpPr>
        <p:spPr/>
        <p:txBody>
          <a:bodyPr/>
          <a:lstStyle/>
          <a:p>
            <a:r>
              <a:rPr lang="en-US" dirty="0"/>
              <a:t>A partition fence is to be placed on the line between tracts of land owned by different persons.</a:t>
            </a:r>
          </a:p>
          <a:p>
            <a:r>
              <a:rPr lang="en-US" dirty="0"/>
              <a:t>But, it can be located entirely on one side of the boundary</a:t>
            </a:r>
          </a:p>
          <a:p>
            <a:pPr lvl="1"/>
            <a:r>
              <a:rPr lang="en-US" dirty="0"/>
              <a:t>This can become the actual boundary via passage of time</a:t>
            </a:r>
          </a:p>
          <a:p>
            <a:pPr lvl="1"/>
            <a:r>
              <a:rPr lang="en-US" dirty="0"/>
              <a:t>In ag, usage of property may determine a boundary more often than does a survey.</a:t>
            </a:r>
          </a:p>
        </p:txBody>
      </p:sp>
      <p:sp>
        <p:nvSpPr>
          <p:cNvPr id="3" name="Title 2">
            <a:extLst>
              <a:ext uri="{FF2B5EF4-FFF2-40B4-BE49-F238E27FC236}">
                <a16:creationId xmlns:a16="http://schemas.microsoft.com/office/drawing/2014/main" id="{F3772307-C511-4C5C-BC56-46BB2B0253FC}"/>
              </a:ext>
            </a:extLst>
          </p:cNvPr>
          <p:cNvSpPr>
            <a:spLocks noGrp="1"/>
          </p:cNvSpPr>
          <p:nvPr>
            <p:ph type="title"/>
          </p:nvPr>
        </p:nvSpPr>
        <p:spPr/>
        <p:txBody>
          <a:bodyPr/>
          <a:lstStyle/>
          <a:p>
            <a:r>
              <a:rPr lang="en-US" dirty="0"/>
              <a:t>Partition Fences and Location Issues</a:t>
            </a:r>
          </a:p>
        </p:txBody>
      </p:sp>
      <p:sp>
        <p:nvSpPr>
          <p:cNvPr id="4" name="Slide Number Placeholder 3">
            <a:extLst>
              <a:ext uri="{FF2B5EF4-FFF2-40B4-BE49-F238E27FC236}">
                <a16:creationId xmlns:a16="http://schemas.microsoft.com/office/drawing/2014/main" id="{F0260504-6A93-429A-AEF7-31E5DC83DB98}"/>
              </a:ext>
            </a:extLst>
          </p:cNvPr>
          <p:cNvSpPr>
            <a:spLocks noGrp="1"/>
          </p:cNvSpPr>
          <p:nvPr>
            <p:ph type="sldNum" sz="quarter" idx="12"/>
          </p:nvPr>
        </p:nvSpPr>
        <p:spPr/>
        <p:txBody>
          <a:bodyPr/>
          <a:lstStyle/>
          <a:p>
            <a:fld id="{F0FF2A46-8568-471A-945C-0EAFC0FCDB75}" type="slidenum">
              <a:rPr lang="en-US" smtClean="0"/>
              <a:pPr/>
              <a:t>4</a:t>
            </a:fld>
            <a:endParaRPr lang="en-US" dirty="0"/>
          </a:p>
        </p:txBody>
      </p:sp>
      <p:sp>
        <p:nvSpPr>
          <p:cNvPr id="5" name="Footer Placeholder 4">
            <a:extLst>
              <a:ext uri="{FF2B5EF4-FFF2-40B4-BE49-F238E27FC236}">
                <a16:creationId xmlns:a16="http://schemas.microsoft.com/office/drawing/2014/main" id="{F932D5EE-2941-4D42-AB97-0AB801B657F2}"/>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58579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2B10A-AD65-4CCA-982C-AAD3F23B4160}"/>
              </a:ext>
            </a:extLst>
          </p:cNvPr>
          <p:cNvSpPr>
            <a:spLocks noGrp="1"/>
          </p:cNvSpPr>
          <p:nvPr>
            <p:ph idx="1"/>
          </p:nvPr>
        </p:nvSpPr>
        <p:spPr/>
        <p:txBody>
          <a:bodyPr/>
          <a:lstStyle/>
          <a:p>
            <a:r>
              <a:rPr lang="en-US" dirty="0"/>
              <a:t>Landowner my acquire title to property by making an open and notorious use of the property for 15 years.</a:t>
            </a:r>
          </a:p>
          <a:p>
            <a:pPr lvl="1"/>
            <a:r>
              <a:rPr lang="en-US" dirty="0"/>
              <a:t>Applies when adjacent parties know the existing fence is not on the boundary and one party is benefitted by the misplaced fence</a:t>
            </a:r>
          </a:p>
        </p:txBody>
      </p:sp>
      <p:sp>
        <p:nvSpPr>
          <p:cNvPr id="3" name="Title 2">
            <a:extLst>
              <a:ext uri="{FF2B5EF4-FFF2-40B4-BE49-F238E27FC236}">
                <a16:creationId xmlns:a16="http://schemas.microsoft.com/office/drawing/2014/main" id="{349CEF4A-0265-4F50-81AC-A87129915EE6}"/>
              </a:ext>
            </a:extLst>
          </p:cNvPr>
          <p:cNvSpPr>
            <a:spLocks noGrp="1"/>
          </p:cNvSpPr>
          <p:nvPr>
            <p:ph type="title"/>
          </p:nvPr>
        </p:nvSpPr>
        <p:spPr/>
        <p:txBody>
          <a:bodyPr/>
          <a:lstStyle/>
          <a:p>
            <a:r>
              <a:rPr lang="en-US" dirty="0"/>
              <a:t>Adverse Possession</a:t>
            </a:r>
          </a:p>
        </p:txBody>
      </p:sp>
      <p:sp>
        <p:nvSpPr>
          <p:cNvPr id="4" name="Slide Number Placeholder 3">
            <a:extLst>
              <a:ext uri="{FF2B5EF4-FFF2-40B4-BE49-F238E27FC236}">
                <a16:creationId xmlns:a16="http://schemas.microsoft.com/office/drawing/2014/main" id="{0040D3CC-F016-46C7-952C-ABAF114DFC48}"/>
              </a:ext>
            </a:extLst>
          </p:cNvPr>
          <p:cNvSpPr>
            <a:spLocks noGrp="1"/>
          </p:cNvSpPr>
          <p:nvPr>
            <p:ph type="sldNum" sz="quarter" idx="12"/>
          </p:nvPr>
        </p:nvSpPr>
        <p:spPr/>
        <p:txBody>
          <a:bodyPr/>
          <a:lstStyle/>
          <a:p>
            <a:fld id="{F0FF2A46-8568-471A-945C-0EAFC0FCDB75}" type="slidenum">
              <a:rPr lang="en-US" smtClean="0"/>
              <a:pPr/>
              <a:t>5</a:t>
            </a:fld>
            <a:endParaRPr lang="en-US" dirty="0"/>
          </a:p>
        </p:txBody>
      </p:sp>
      <p:sp>
        <p:nvSpPr>
          <p:cNvPr id="5" name="Footer Placeholder 4">
            <a:extLst>
              <a:ext uri="{FF2B5EF4-FFF2-40B4-BE49-F238E27FC236}">
                <a16:creationId xmlns:a16="http://schemas.microsoft.com/office/drawing/2014/main" id="{0C01B32D-9D57-48FB-B998-7B88FE37A7DF}"/>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11766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CB9657-E872-42FC-A3F3-31C3B553D4C6}"/>
              </a:ext>
            </a:extLst>
          </p:cNvPr>
          <p:cNvSpPr>
            <a:spLocks noGrp="1"/>
          </p:cNvSpPr>
          <p:nvPr>
            <p:ph idx="1"/>
          </p:nvPr>
        </p:nvSpPr>
        <p:spPr/>
        <p:txBody>
          <a:bodyPr/>
          <a:lstStyle/>
          <a:p>
            <a:r>
              <a:rPr lang="en-US" dirty="0"/>
              <a:t>Applies whether the parties know the existing fence is not on the boundary, but don’t know where the boundary is located</a:t>
            </a:r>
          </a:p>
          <a:p>
            <a:pPr lvl="1"/>
            <a:r>
              <a:rPr lang="en-US" dirty="0"/>
              <a:t>After 15 years, the usage of the fence in this location can cause it to become the boundary</a:t>
            </a:r>
          </a:p>
        </p:txBody>
      </p:sp>
      <p:sp>
        <p:nvSpPr>
          <p:cNvPr id="3" name="Title 2">
            <a:extLst>
              <a:ext uri="{FF2B5EF4-FFF2-40B4-BE49-F238E27FC236}">
                <a16:creationId xmlns:a16="http://schemas.microsoft.com/office/drawing/2014/main" id="{0827BE00-AA8B-47DF-9F65-91A0307E25A7}"/>
              </a:ext>
            </a:extLst>
          </p:cNvPr>
          <p:cNvSpPr>
            <a:spLocks noGrp="1"/>
          </p:cNvSpPr>
          <p:nvPr>
            <p:ph type="title"/>
          </p:nvPr>
        </p:nvSpPr>
        <p:spPr/>
        <p:txBody>
          <a:bodyPr/>
          <a:lstStyle/>
          <a:p>
            <a:r>
              <a:rPr lang="en-US" dirty="0"/>
              <a:t>Doctrine of Practical Location</a:t>
            </a:r>
          </a:p>
        </p:txBody>
      </p:sp>
      <p:sp>
        <p:nvSpPr>
          <p:cNvPr id="4" name="Slide Number Placeholder 3">
            <a:extLst>
              <a:ext uri="{FF2B5EF4-FFF2-40B4-BE49-F238E27FC236}">
                <a16:creationId xmlns:a16="http://schemas.microsoft.com/office/drawing/2014/main" id="{6441B653-353A-4C1F-A040-7BDD87FE785E}"/>
              </a:ext>
            </a:extLst>
          </p:cNvPr>
          <p:cNvSpPr>
            <a:spLocks noGrp="1"/>
          </p:cNvSpPr>
          <p:nvPr>
            <p:ph type="sldNum" sz="quarter" idx="12"/>
          </p:nvPr>
        </p:nvSpPr>
        <p:spPr/>
        <p:txBody>
          <a:bodyPr/>
          <a:lstStyle/>
          <a:p>
            <a:fld id="{F0FF2A46-8568-471A-945C-0EAFC0FCDB75}" type="slidenum">
              <a:rPr lang="en-US" smtClean="0"/>
              <a:pPr/>
              <a:t>6</a:t>
            </a:fld>
            <a:endParaRPr lang="en-US" dirty="0"/>
          </a:p>
        </p:txBody>
      </p:sp>
      <p:sp>
        <p:nvSpPr>
          <p:cNvPr id="5" name="Footer Placeholder 4">
            <a:extLst>
              <a:ext uri="{FF2B5EF4-FFF2-40B4-BE49-F238E27FC236}">
                <a16:creationId xmlns:a16="http://schemas.microsoft.com/office/drawing/2014/main" id="{3450C615-F01E-4A04-A937-5646E2DC3CD5}"/>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56400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4C2F3-8C41-4D11-8E44-1980A52949D5}"/>
              </a:ext>
            </a:extLst>
          </p:cNvPr>
          <p:cNvSpPr>
            <a:spLocks noGrp="1"/>
          </p:cNvSpPr>
          <p:nvPr>
            <p:ph idx="1"/>
          </p:nvPr>
        </p:nvSpPr>
        <p:spPr/>
        <p:txBody>
          <a:bodyPr/>
          <a:lstStyle/>
          <a:p>
            <a:r>
              <a:rPr lang="en-US" dirty="0"/>
              <a:t>The equal share rule</a:t>
            </a:r>
          </a:p>
          <a:p>
            <a:pPr lvl="1"/>
            <a:r>
              <a:rPr lang="en-US" dirty="0"/>
              <a:t>Can modify by agreement</a:t>
            </a:r>
          </a:p>
          <a:p>
            <a:pPr lvl="1"/>
            <a:r>
              <a:rPr lang="en-US" dirty="0"/>
              <a:t>Can enter the neighboring land at reasonable times and in reasonable manner to maintain fence</a:t>
            </a:r>
          </a:p>
          <a:p>
            <a:r>
              <a:rPr lang="en-US" dirty="0"/>
              <a:t>Practical – “right-hand” rule</a:t>
            </a:r>
          </a:p>
          <a:p>
            <a:r>
              <a:rPr lang="en-US" dirty="0"/>
              <a:t>Is there a written fence agreement?</a:t>
            </a:r>
          </a:p>
          <a:p>
            <a:pPr lvl="1"/>
            <a:r>
              <a:rPr lang="en-US" dirty="0"/>
              <a:t>Can record it to bind current and subsequent owners</a:t>
            </a:r>
          </a:p>
        </p:txBody>
      </p:sp>
      <p:sp>
        <p:nvSpPr>
          <p:cNvPr id="3" name="Title 2">
            <a:extLst>
              <a:ext uri="{FF2B5EF4-FFF2-40B4-BE49-F238E27FC236}">
                <a16:creationId xmlns:a16="http://schemas.microsoft.com/office/drawing/2014/main" id="{3390CE70-1789-472C-A45C-38D4E21356AE}"/>
              </a:ext>
            </a:extLst>
          </p:cNvPr>
          <p:cNvSpPr>
            <a:spLocks noGrp="1"/>
          </p:cNvSpPr>
          <p:nvPr>
            <p:ph type="title"/>
          </p:nvPr>
        </p:nvSpPr>
        <p:spPr/>
        <p:txBody>
          <a:bodyPr/>
          <a:lstStyle/>
          <a:p>
            <a:r>
              <a:rPr lang="en-US" dirty="0"/>
              <a:t>Building and Maintenance of Partition Fences</a:t>
            </a:r>
          </a:p>
        </p:txBody>
      </p:sp>
      <p:sp>
        <p:nvSpPr>
          <p:cNvPr id="4" name="Slide Number Placeholder 3">
            <a:extLst>
              <a:ext uri="{FF2B5EF4-FFF2-40B4-BE49-F238E27FC236}">
                <a16:creationId xmlns:a16="http://schemas.microsoft.com/office/drawing/2014/main" id="{A72FF522-4161-41C2-A210-E89E5A93035D}"/>
              </a:ext>
            </a:extLst>
          </p:cNvPr>
          <p:cNvSpPr>
            <a:spLocks noGrp="1"/>
          </p:cNvSpPr>
          <p:nvPr>
            <p:ph type="sldNum" sz="quarter" idx="12"/>
          </p:nvPr>
        </p:nvSpPr>
        <p:spPr/>
        <p:txBody>
          <a:bodyPr/>
          <a:lstStyle/>
          <a:p>
            <a:fld id="{F0FF2A46-8568-471A-945C-0EAFC0FCDB75}" type="slidenum">
              <a:rPr lang="en-US" smtClean="0"/>
              <a:pPr/>
              <a:t>7</a:t>
            </a:fld>
            <a:endParaRPr lang="en-US" dirty="0"/>
          </a:p>
        </p:txBody>
      </p:sp>
      <p:sp>
        <p:nvSpPr>
          <p:cNvPr id="5" name="Footer Placeholder 4">
            <a:extLst>
              <a:ext uri="{FF2B5EF4-FFF2-40B4-BE49-F238E27FC236}">
                <a16:creationId xmlns:a16="http://schemas.microsoft.com/office/drawing/2014/main" id="{CF1947C3-66E7-4263-B8C6-7DA13872AB62}"/>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130272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1026"/>
          <p:cNvSpPr>
            <a:spLocks noGrp="1" noChangeArrowheads="1"/>
          </p:cNvSpPr>
          <p:nvPr>
            <p:ph type="title"/>
          </p:nvPr>
        </p:nvSpPr>
        <p:spPr>
          <a:xfrm>
            <a:off x="838200" y="-228600"/>
            <a:ext cx="8458200" cy="1143000"/>
          </a:xfrm>
        </p:spPr>
        <p:txBody>
          <a:bodyPr lIns="92075" tIns="46038" rIns="92075" bIns="46038">
            <a:normAutofit/>
          </a:bodyPr>
          <a:lstStyle/>
          <a:p>
            <a:pPr eaLnBrk="1" hangingPunct="1">
              <a:defRPr/>
            </a:pPr>
            <a:r>
              <a:rPr lang="en-US" dirty="0"/>
              <a:t>Fence Laws and Trespassing Livestock</a:t>
            </a:r>
          </a:p>
        </p:txBody>
      </p:sp>
      <p:sp>
        <p:nvSpPr>
          <p:cNvPr id="301059" name="Rectangle 1027"/>
          <p:cNvSpPr>
            <a:spLocks noGrp="1" noChangeArrowheads="1"/>
          </p:cNvSpPr>
          <p:nvPr>
            <p:ph idx="1"/>
          </p:nvPr>
        </p:nvSpPr>
        <p:spPr>
          <a:xfrm>
            <a:off x="533400" y="1447800"/>
            <a:ext cx="7783513" cy="4356100"/>
          </a:xfrm>
        </p:spPr>
        <p:txBody>
          <a:bodyPr lIns="92075" tIns="46038" rIns="92075" bIns="46038"/>
          <a:lstStyle/>
          <a:p>
            <a:pPr eaLnBrk="1" hangingPunct="1">
              <a:defRPr/>
            </a:pPr>
            <a:r>
              <a:rPr lang="en-US" sz="2800" dirty="0"/>
              <a:t>Fence law theories</a:t>
            </a:r>
          </a:p>
          <a:p>
            <a:pPr lvl="1" eaLnBrk="1" hangingPunct="1">
              <a:defRPr/>
            </a:pPr>
            <a:r>
              <a:rPr lang="en-US" sz="2400" dirty="0"/>
              <a:t>Common law approach - failure to keep livestock on property subjects owner to liability</a:t>
            </a:r>
          </a:p>
          <a:p>
            <a:pPr lvl="2" eaLnBrk="1" hangingPunct="1">
              <a:defRPr/>
            </a:pPr>
            <a:r>
              <a:rPr lang="en-US" sz="2000" dirty="0"/>
              <a:t>“Fence-in” theory (Kansas approach)</a:t>
            </a:r>
          </a:p>
          <a:p>
            <a:pPr lvl="1" eaLnBrk="1" hangingPunct="1">
              <a:defRPr/>
            </a:pPr>
            <a:r>
              <a:rPr lang="en-US" sz="2400" dirty="0"/>
              <a:t>“Fence-out” theory</a:t>
            </a:r>
          </a:p>
          <a:p>
            <a:pPr lvl="2" eaLnBrk="1" hangingPunct="1">
              <a:defRPr/>
            </a:pPr>
            <a:r>
              <a:rPr lang="en-US" sz="2000" dirty="0"/>
              <a:t>Some western states required landowners to construct fences around their property to “fence out” trespassing livestock before damages can be collected</a:t>
            </a:r>
          </a:p>
          <a:p>
            <a:pPr lvl="2" eaLnBrk="1" hangingPunct="1">
              <a:defRPr/>
            </a:pPr>
            <a:r>
              <a:rPr lang="en-US" sz="2000" dirty="0"/>
              <a:t>If livestock trespasses within a lawful enclosure, the owner is strictly liable for the damages, no proof of negligence is necessary</a:t>
            </a:r>
          </a:p>
        </p:txBody>
      </p:sp>
      <p:sp>
        <p:nvSpPr>
          <p:cNvPr id="6" name="Slide Number Placeholder 5"/>
          <p:cNvSpPr>
            <a:spLocks noGrp="1"/>
          </p:cNvSpPr>
          <p:nvPr>
            <p:ph type="sldNum" sz="quarter" idx="12"/>
          </p:nvPr>
        </p:nvSpPr>
        <p:spPr/>
        <p:txBody>
          <a:bodyPr/>
          <a:lstStyle/>
          <a:p>
            <a:fld id="{9ED2C877-7717-4310-B545-B1F7E73D7089}" type="slidenum">
              <a:rPr lang="en-US" altLang="en-US"/>
              <a:pPr/>
              <a:t>8</a:t>
            </a:fld>
            <a:endParaRPr lang="en-US" altLang="en-US"/>
          </a:p>
        </p:txBody>
      </p:sp>
    </p:spTree>
    <p:extLst>
      <p:ext uri="{BB962C8B-B14F-4D97-AF65-F5344CB8AC3E}">
        <p14:creationId xmlns:p14="http://schemas.microsoft.com/office/powerpoint/2010/main" val="243550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01058"/>
                                        </p:tgtEl>
                                        <p:attrNameLst>
                                          <p:attrName>style.visibility</p:attrName>
                                        </p:attrNameLst>
                                      </p:cBhvr>
                                      <p:to>
                                        <p:strVal val="visible"/>
                                      </p:to>
                                    </p:set>
                                    <p:anim calcmode="lin" valueType="num">
                                      <p:cBhvr additive="base">
                                        <p:cTn id="7" dur="800" fill="hold">
                                          <p:stCondLst>
                                            <p:cond delay="0"/>
                                          </p:stCondLst>
                                        </p:cTn>
                                        <p:tgtEl>
                                          <p:spTgt spid="30105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010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01059">
                                            <p:txEl>
                                              <p:pRg st="0" end="0"/>
                                            </p:txEl>
                                          </p:spTgt>
                                        </p:tgtEl>
                                        <p:attrNameLst>
                                          <p:attrName>style.visibility</p:attrName>
                                        </p:attrNameLst>
                                      </p:cBhvr>
                                      <p:to>
                                        <p:strVal val="visible"/>
                                      </p:to>
                                    </p:set>
                                    <p:animEffect transition="in" filter="fade">
                                      <p:cBhvr>
                                        <p:cTn id="13" dur="1000"/>
                                        <p:tgtEl>
                                          <p:spTgt spid="301059">
                                            <p:txEl>
                                              <p:pRg st="0" end="0"/>
                                            </p:txEl>
                                          </p:spTgt>
                                        </p:tgtEl>
                                      </p:cBhvr>
                                    </p:animEffect>
                                    <p:anim calcmode="lin" valueType="num">
                                      <p:cBhvr>
                                        <p:cTn id="14" dur="1000" fill="hold"/>
                                        <p:tgtEl>
                                          <p:spTgt spid="301059">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01059">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301059">
                                            <p:txEl>
                                              <p:pRg st="1" end="1"/>
                                            </p:txEl>
                                          </p:spTgt>
                                        </p:tgtEl>
                                        <p:attrNameLst>
                                          <p:attrName>style.visibility</p:attrName>
                                        </p:attrNameLst>
                                      </p:cBhvr>
                                      <p:to>
                                        <p:strVal val="visible"/>
                                      </p:to>
                                    </p:set>
                                    <p:animEffect transition="in" filter="fade">
                                      <p:cBhvr>
                                        <p:cTn id="18" dur="1000"/>
                                        <p:tgtEl>
                                          <p:spTgt spid="301059">
                                            <p:txEl>
                                              <p:pRg st="1" end="1"/>
                                            </p:txEl>
                                          </p:spTgt>
                                        </p:tgtEl>
                                      </p:cBhvr>
                                    </p:animEffect>
                                    <p:anim calcmode="lin" valueType="num">
                                      <p:cBhvr>
                                        <p:cTn id="19" dur="1000" fill="hold"/>
                                        <p:tgtEl>
                                          <p:spTgt spid="30105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01059">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301059">
                                            <p:txEl>
                                              <p:pRg st="2" end="2"/>
                                            </p:txEl>
                                          </p:spTgt>
                                        </p:tgtEl>
                                        <p:attrNameLst>
                                          <p:attrName>style.visibility</p:attrName>
                                        </p:attrNameLst>
                                      </p:cBhvr>
                                      <p:to>
                                        <p:strVal val="visible"/>
                                      </p:to>
                                    </p:set>
                                    <p:animEffect transition="in" filter="fade">
                                      <p:cBhvr>
                                        <p:cTn id="23" dur="1000"/>
                                        <p:tgtEl>
                                          <p:spTgt spid="301059">
                                            <p:txEl>
                                              <p:pRg st="2" end="2"/>
                                            </p:txEl>
                                          </p:spTgt>
                                        </p:tgtEl>
                                      </p:cBhvr>
                                    </p:animEffect>
                                    <p:anim calcmode="lin" valueType="num">
                                      <p:cBhvr>
                                        <p:cTn id="24" dur="1000" fill="hold"/>
                                        <p:tgtEl>
                                          <p:spTgt spid="301059">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301059">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301059">
                                            <p:txEl>
                                              <p:pRg st="3" end="3"/>
                                            </p:txEl>
                                          </p:spTgt>
                                        </p:tgtEl>
                                        <p:attrNameLst>
                                          <p:attrName>style.visibility</p:attrName>
                                        </p:attrNameLst>
                                      </p:cBhvr>
                                      <p:to>
                                        <p:strVal val="visible"/>
                                      </p:to>
                                    </p:set>
                                    <p:animEffect transition="in" filter="fade">
                                      <p:cBhvr>
                                        <p:cTn id="28" dur="1000"/>
                                        <p:tgtEl>
                                          <p:spTgt spid="301059">
                                            <p:txEl>
                                              <p:pRg st="3" end="3"/>
                                            </p:txEl>
                                          </p:spTgt>
                                        </p:tgtEl>
                                      </p:cBhvr>
                                    </p:animEffect>
                                    <p:anim calcmode="lin" valueType="num">
                                      <p:cBhvr>
                                        <p:cTn id="29" dur="1000" fill="hold"/>
                                        <p:tgtEl>
                                          <p:spTgt spid="301059">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01059">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01059">
                                            <p:txEl>
                                              <p:pRg st="4" end="4"/>
                                            </p:txEl>
                                          </p:spTgt>
                                        </p:tgtEl>
                                        <p:attrNameLst>
                                          <p:attrName>style.visibility</p:attrName>
                                        </p:attrNameLst>
                                      </p:cBhvr>
                                      <p:to>
                                        <p:strVal val="visible"/>
                                      </p:to>
                                    </p:set>
                                    <p:animEffect transition="in" filter="fade">
                                      <p:cBhvr>
                                        <p:cTn id="33" dur="1000"/>
                                        <p:tgtEl>
                                          <p:spTgt spid="301059">
                                            <p:txEl>
                                              <p:pRg st="4" end="4"/>
                                            </p:txEl>
                                          </p:spTgt>
                                        </p:tgtEl>
                                      </p:cBhvr>
                                    </p:animEffect>
                                    <p:anim calcmode="lin" valueType="num">
                                      <p:cBhvr>
                                        <p:cTn id="34" dur="1000" fill="hold"/>
                                        <p:tgtEl>
                                          <p:spTgt spid="301059">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301059">
                                            <p:txEl>
                                              <p:pRg st="4" end="4"/>
                                            </p:txEl>
                                          </p:spTgt>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301059">
                                            <p:txEl>
                                              <p:pRg st="5" end="5"/>
                                            </p:txEl>
                                          </p:spTgt>
                                        </p:tgtEl>
                                        <p:attrNameLst>
                                          <p:attrName>style.visibility</p:attrName>
                                        </p:attrNameLst>
                                      </p:cBhvr>
                                      <p:to>
                                        <p:strVal val="visible"/>
                                      </p:to>
                                    </p:set>
                                    <p:animEffect transition="in" filter="fade">
                                      <p:cBhvr>
                                        <p:cTn id="38" dur="1000"/>
                                        <p:tgtEl>
                                          <p:spTgt spid="301059">
                                            <p:txEl>
                                              <p:pRg st="5" end="5"/>
                                            </p:txEl>
                                          </p:spTgt>
                                        </p:tgtEl>
                                      </p:cBhvr>
                                    </p:animEffect>
                                    <p:anim calcmode="lin" valueType="num">
                                      <p:cBhvr>
                                        <p:cTn id="39" dur="1000" fill="hold"/>
                                        <p:tgtEl>
                                          <p:spTgt spid="301059">
                                            <p:txEl>
                                              <p:pRg st="5" end="5"/>
                                            </p:txEl>
                                          </p:spTgt>
                                        </p:tgtEl>
                                        <p:attrNameLst>
                                          <p:attrName>ppt_x</p:attrName>
                                        </p:attrNameLst>
                                      </p:cBhvr>
                                      <p:tavLst>
                                        <p:tav tm="0">
                                          <p:val>
                                            <p:strVal val="#ppt_x-.1"/>
                                          </p:val>
                                        </p:tav>
                                        <p:tav tm="100000">
                                          <p:val>
                                            <p:strVal val="#ppt_x"/>
                                          </p:val>
                                        </p:tav>
                                      </p:tavLst>
                                    </p:anim>
                                    <p:anim calcmode="lin" valueType="num">
                                      <p:cBhvr>
                                        <p:cTn id="40" dur="1000" fill="hold"/>
                                        <p:tgtEl>
                                          <p:spTgt spid="3010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P spid="3010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D0E12-BB98-4903-8EEB-C82062908F17}"/>
              </a:ext>
            </a:extLst>
          </p:cNvPr>
          <p:cNvSpPr>
            <a:spLocks noGrp="1"/>
          </p:cNvSpPr>
          <p:nvPr>
            <p:ph idx="1"/>
          </p:nvPr>
        </p:nvSpPr>
        <p:spPr/>
        <p:txBody>
          <a:bodyPr/>
          <a:lstStyle/>
          <a:p>
            <a:r>
              <a:rPr lang="en-US" dirty="0"/>
              <a:t>What if a livestock owner shares a fence with a crop farmer?</a:t>
            </a:r>
          </a:p>
          <a:p>
            <a:pPr lvl="1"/>
            <a:r>
              <a:rPr lang="en-US" dirty="0"/>
              <a:t>Crop farmer doesn’t want to share equally in the cost of building and maintenance</a:t>
            </a:r>
          </a:p>
          <a:p>
            <a:pPr lvl="2"/>
            <a:r>
              <a:rPr lang="en-US" dirty="0"/>
              <a:t>Can bar recovery of damages if livestock escape part of fence crop farmer was responsible for</a:t>
            </a:r>
          </a:p>
          <a:p>
            <a:pPr lvl="2"/>
            <a:r>
              <a:rPr lang="en-US" dirty="0"/>
              <a:t>Can be responsible to others for trespassing livestock damage</a:t>
            </a:r>
          </a:p>
        </p:txBody>
      </p:sp>
      <p:sp>
        <p:nvSpPr>
          <p:cNvPr id="3" name="Title 2">
            <a:extLst>
              <a:ext uri="{FF2B5EF4-FFF2-40B4-BE49-F238E27FC236}">
                <a16:creationId xmlns:a16="http://schemas.microsoft.com/office/drawing/2014/main" id="{FE92022C-D1CD-40CE-B26C-D3ABB7619587}"/>
              </a:ext>
            </a:extLst>
          </p:cNvPr>
          <p:cNvSpPr>
            <a:spLocks noGrp="1"/>
          </p:cNvSpPr>
          <p:nvPr>
            <p:ph type="title"/>
          </p:nvPr>
        </p:nvSpPr>
        <p:spPr/>
        <p:txBody>
          <a:bodyPr/>
          <a:lstStyle/>
          <a:p>
            <a:r>
              <a:rPr lang="en-US" dirty="0"/>
              <a:t>Fence-In, But…….</a:t>
            </a:r>
          </a:p>
        </p:txBody>
      </p:sp>
      <p:sp>
        <p:nvSpPr>
          <p:cNvPr id="4" name="Slide Number Placeholder 3">
            <a:extLst>
              <a:ext uri="{FF2B5EF4-FFF2-40B4-BE49-F238E27FC236}">
                <a16:creationId xmlns:a16="http://schemas.microsoft.com/office/drawing/2014/main" id="{691AC26E-AC15-48EB-B811-E53E77149F12}"/>
              </a:ext>
            </a:extLst>
          </p:cNvPr>
          <p:cNvSpPr>
            <a:spLocks noGrp="1"/>
          </p:cNvSpPr>
          <p:nvPr>
            <p:ph type="sldNum" sz="quarter" idx="12"/>
          </p:nvPr>
        </p:nvSpPr>
        <p:spPr/>
        <p:txBody>
          <a:bodyPr/>
          <a:lstStyle/>
          <a:p>
            <a:fld id="{F0FF2A46-8568-471A-945C-0EAFC0FCDB75}" type="slidenum">
              <a:rPr lang="en-US" smtClean="0"/>
              <a:pPr/>
              <a:t>9</a:t>
            </a:fld>
            <a:endParaRPr lang="en-US" dirty="0"/>
          </a:p>
        </p:txBody>
      </p:sp>
      <p:sp>
        <p:nvSpPr>
          <p:cNvPr id="5" name="Footer Placeholder 4">
            <a:extLst>
              <a:ext uri="{FF2B5EF4-FFF2-40B4-BE49-F238E27FC236}">
                <a16:creationId xmlns:a16="http://schemas.microsoft.com/office/drawing/2014/main" id="{67B4F8C8-F4BE-4C23-A6A3-0EA84220A8C0}"/>
              </a:ext>
            </a:extLst>
          </p:cNvPr>
          <p:cNvSpPr>
            <a:spLocks noGrp="1"/>
          </p:cNvSpPr>
          <p:nvPr>
            <p:ph type="ftr" sz="quarter" idx="14"/>
          </p:nvPr>
        </p:nvSpPr>
        <p:spPr/>
        <p:txBody>
          <a:bodyPr/>
          <a:lstStyle/>
          <a:p>
            <a:r>
              <a:rPr lang="en-US" sz="1200">
                <a:solidFill>
                  <a:srgbClr val="003A70"/>
                </a:solidFill>
              </a:rPr>
              <a:t>WASHBURN LAW</a:t>
            </a:r>
            <a:endParaRPr lang="en-US" dirty="0"/>
          </a:p>
        </p:txBody>
      </p:sp>
    </p:spTree>
    <p:extLst>
      <p:ext uri="{BB962C8B-B14F-4D97-AF65-F5344CB8AC3E}">
        <p14:creationId xmlns:p14="http://schemas.microsoft.com/office/powerpoint/2010/main" val="263201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TotalTime>
  <Words>2398</Words>
  <Application>Microsoft Office PowerPoint</Application>
  <PresentationFormat>On-screen Show (4:3)</PresentationFormat>
  <Paragraphs>299</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Myriad Pro</vt:lpstr>
      <vt:lpstr>Times New Roman</vt:lpstr>
      <vt:lpstr>Office Theme</vt:lpstr>
      <vt:lpstr>Ag law:  what county commissioners need to know  43rd annual conference Kansas county commissioners association junction City, Kansas May 1, 2019   </vt:lpstr>
      <vt:lpstr>Contact information</vt:lpstr>
      <vt:lpstr>Washburn University School of Law Courses That Relate to Agricultural Law</vt:lpstr>
      <vt:lpstr>Partition Fences and Location Issues</vt:lpstr>
      <vt:lpstr>Adverse Possession</vt:lpstr>
      <vt:lpstr>Doctrine of Practical Location</vt:lpstr>
      <vt:lpstr>Building and Maintenance of Partition Fences</vt:lpstr>
      <vt:lpstr>Fence Laws and Trespassing Livestock</vt:lpstr>
      <vt:lpstr>Fence-In, But…….</vt:lpstr>
      <vt:lpstr>What if Non-Livestock Owner Doesn’t Want Land Enclosed?</vt:lpstr>
      <vt:lpstr>Fence Disputes</vt:lpstr>
      <vt:lpstr>Fence Viewers</vt:lpstr>
      <vt:lpstr>Fence Viewers</vt:lpstr>
      <vt:lpstr>Fence Viewers</vt:lpstr>
      <vt:lpstr>Procedure – The Riley County Saga</vt:lpstr>
      <vt:lpstr>What Type of Fence Can Be Repaired?</vt:lpstr>
      <vt:lpstr>Fence-In Jurisdictions</vt:lpstr>
      <vt:lpstr>Distraint</vt:lpstr>
      <vt:lpstr>Strays</vt:lpstr>
      <vt:lpstr>Fence Laws and  Trespassing Livestock</vt:lpstr>
      <vt:lpstr>Highway Fences</vt:lpstr>
      <vt:lpstr>Highway Fences</vt:lpstr>
      <vt:lpstr>Highway Fences</vt:lpstr>
      <vt:lpstr>Highway Fences</vt:lpstr>
      <vt:lpstr>Railroad Fences</vt:lpstr>
      <vt:lpstr>Zoning</vt:lpstr>
      <vt:lpstr>County Zoning Authority</vt:lpstr>
      <vt:lpstr>What Are Ag Purposes?</vt:lpstr>
      <vt:lpstr>Is a Feedlot Ag? What About a Dairy?</vt:lpstr>
      <vt:lpstr>Are Ag Buildings Subject to Zoning?</vt:lpstr>
      <vt:lpstr>What Can a County Do?</vt:lpstr>
      <vt:lpstr>What About Wind Energy Installations?</vt:lpstr>
      <vt:lpstr>Zoning and Wind</vt:lpstr>
      <vt:lpstr>Zoning and Wind</vt:lpstr>
      <vt:lpstr>Zoning and Wind</vt:lpstr>
      <vt:lpstr>County Zoning Authority and Wind Energy Projects</vt:lpstr>
      <vt:lpstr>Wind Power Generation</vt:lpstr>
      <vt:lpstr>Counties and Zoning</vt:lpstr>
      <vt:lpstr>THANK YOU!</vt:lpstr>
    </vt:vector>
  </TitlesOfParts>
  <Company>Washburn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Shelia Summers</dc:creator>
  <cp:lastModifiedBy>Presentation</cp:lastModifiedBy>
  <cp:revision>82</cp:revision>
  <dcterms:created xsi:type="dcterms:W3CDTF">2014-03-23T00:41:02Z</dcterms:created>
  <dcterms:modified xsi:type="dcterms:W3CDTF">2019-05-03T14:32:22Z</dcterms:modified>
</cp:coreProperties>
</file>