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7" r:id="rId4"/>
  </p:sldMasterIdLst>
  <p:notesMasterIdLst>
    <p:notesMasterId r:id="rId40"/>
  </p:notesMasterIdLst>
  <p:handoutMasterIdLst>
    <p:handoutMasterId r:id="rId41"/>
  </p:handoutMasterIdLst>
  <p:sldIdLst>
    <p:sldId id="527" r:id="rId5"/>
    <p:sldId id="461" r:id="rId6"/>
    <p:sldId id="758" r:id="rId7"/>
    <p:sldId id="528" r:id="rId8"/>
    <p:sldId id="759" r:id="rId9"/>
    <p:sldId id="646" r:id="rId10"/>
    <p:sldId id="761" r:id="rId11"/>
    <p:sldId id="773" r:id="rId12"/>
    <p:sldId id="774" r:id="rId13"/>
    <p:sldId id="775" r:id="rId14"/>
    <p:sldId id="647" r:id="rId15"/>
    <p:sldId id="588" r:id="rId16"/>
    <p:sldId id="776" r:id="rId17"/>
    <p:sldId id="772" r:id="rId18"/>
    <p:sldId id="746" r:id="rId19"/>
    <p:sldId id="689" r:id="rId20"/>
    <p:sldId id="719" r:id="rId21"/>
    <p:sldId id="741" r:id="rId22"/>
    <p:sldId id="764" r:id="rId23"/>
    <p:sldId id="748" r:id="rId24"/>
    <p:sldId id="749" r:id="rId25"/>
    <p:sldId id="765" r:id="rId26"/>
    <p:sldId id="744" r:id="rId27"/>
    <p:sldId id="767" r:id="rId28"/>
    <p:sldId id="768" r:id="rId29"/>
    <p:sldId id="769" r:id="rId30"/>
    <p:sldId id="770" r:id="rId31"/>
    <p:sldId id="718" r:id="rId32"/>
    <p:sldId id="724" r:id="rId33"/>
    <p:sldId id="725" r:id="rId34"/>
    <p:sldId id="727" r:id="rId35"/>
    <p:sldId id="709" r:id="rId36"/>
    <p:sldId id="734" r:id="rId37"/>
    <p:sldId id="735" r:id="rId38"/>
    <p:sldId id="736"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5C0A53-435D-4000-80F7-1034328043D1}">
          <p14:sldIdLst>
            <p14:sldId id="527"/>
            <p14:sldId id="461"/>
            <p14:sldId id="758"/>
            <p14:sldId id="528"/>
            <p14:sldId id="759"/>
            <p14:sldId id="646"/>
            <p14:sldId id="761"/>
            <p14:sldId id="773"/>
            <p14:sldId id="774"/>
            <p14:sldId id="775"/>
            <p14:sldId id="647"/>
            <p14:sldId id="588"/>
            <p14:sldId id="776"/>
            <p14:sldId id="772"/>
            <p14:sldId id="746"/>
            <p14:sldId id="689"/>
            <p14:sldId id="719"/>
            <p14:sldId id="741"/>
            <p14:sldId id="764"/>
            <p14:sldId id="748"/>
            <p14:sldId id="749"/>
            <p14:sldId id="765"/>
            <p14:sldId id="744"/>
            <p14:sldId id="767"/>
            <p14:sldId id="768"/>
            <p14:sldId id="769"/>
            <p14:sldId id="770"/>
            <p14:sldId id="718"/>
            <p14:sldId id="724"/>
            <p14:sldId id="725"/>
            <p14:sldId id="727"/>
            <p14:sldId id="709"/>
            <p14:sldId id="734"/>
            <p14:sldId id="735"/>
            <p14:sldId id="7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A06"/>
    <a:srgbClr val="C2BB09"/>
    <a:srgbClr val="ECE501"/>
    <a:srgbClr val="FFFFE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7" autoAdjust="0"/>
    <p:restoredTop sz="99661" autoAdjust="0"/>
  </p:normalViewPr>
  <p:slideViewPr>
    <p:cSldViewPr snapToGrid="0" showGuides="1">
      <p:cViewPr varScale="1">
        <p:scale>
          <a:sx n="80" d="100"/>
          <a:sy n="80" d="100"/>
        </p:scale>
        <p:origin x="90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1336F154-F05E-904A-973C-73DE85FB942B}" type="datetimeFigureOut">
              <a:rPr lang="en-US" smtClean="0"/>
              <a:t>5/2/2019</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E6AC244D-675C-5948-B198-DD44F4B64F64}" type="slidenum">
              <a:rPr lang="en-US" smtClean="0"/>
              <a:t>‹#›</a:t>
            </a:fld>
            <a:endParaRPr lang="en-US" dirty="0"/>
          </a:p>
        </p:txBody>
      </p:sp>
    </p:spTree>
    <p:extLst>
      <p:ext uri="{BB962C8B-B14F-4D97-AF65-F5344CB8AC3E}">
        <p14:creationId xmlns:p14="http://schemas.microsoft.com/office/powerpoint/2010/main" val="650980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9289F0CC-08BB-486F-8040-E8629D181131}" type="datetimeFigureOut">
              <a:rPr lang="en-US" smtClean="0"/>
              <a:t>5/2/2019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A36CB1B-021B-49DC-AD8F-81107ABE2029}" type="slidenum">
              <a:rPr lang="en-US" smtClean="0"/>
              <a:t>‹#›</a:t>
            </a:fld>
            <a:endParaRPr lang="en-US" dirty="0"/>
          </a:p>
        </p:txBody>
      </p:sp>
    </p:spTree>
    <p:extLst>
      <p:ext uri="{BB962C8B-B14F-4D97-AF65-F5344CB8AC3E}">
        <p14:creationId xmlns:p14="http://schemas.microsoft.com/office/powerpoint/2010/main" val="612128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Subtitle 2"/>
          <p:cNvSpPr>
            <a:spLocks noGrp="1"/>
          </p:cNvSpPr>
          <p:nvPr>
            <p:ph type="subTitle" idx="1"/>
          </p:nvPr>
        </p:nvSpPr>
        <p:spPr>
          <a:xfrm>
            <a:off x="205374" y="1587501"/>
            <a:ext cx="3634853" cy="2146300"/>
          </a:xfrm>
        </p:spPr>
        <p:txBody>
          <a:bodyPr/>
          <a:lstStyle>
            <a:lvl1pPr marL="0" indent="0" algn="l">
              <a:buNone/>
              <a:defRPr sz="2000" baseline="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a:p>
            <a:r>
              <a:rPr lang="en-US" dirty="0"/>
              <a:t>Heather Morgan, </a:t>
            </a:r>
          </a:p>
          <a:p>
            <a:r>
              <a:rPr lang="en-US" dirty="0"/>
              <a:t>Executive Director</a:t>
            </a:r>
          </a:p>
          <a:p>
            <a:r>
              <a:rPr lang="en-US" dirty="0"/>
              <a:t>hmorgan@twsproject17.org</a:t>
            </a:r>
          </a:p>
          <a:p>
            <a:r>
              <a:rPr lang="en-US" dirty="0"/>
              <a:t>785-323-7001</a:t>
            </a:r>
          </a:p>
        </p:txBody>
      </p:sp>
      <p:sp>
        <p:nvSpPr>
          <p:cNvPr id="2" name="Title 1"/>
          <p:cNvSpPr>
            <a:spLocks noGrp="1"/>
          </p:cNvSpPr>
          <p:nvPr>
            <p:ph type="ctrTitle" hasCustomPrompt="1"/>
          </p:nvPr>
        </p:nvSpPr>
        <p:spPr>
          <a:xfrm>
            <a:off x="205375" y="459565"/>
            <a:ext cx="3634852" cy="863600"/>
          </a:xfrm>
        </p:spPr>
        <p:txBody>
          <a:bodyPr/>
          <a:lstStyle>
            <a:lvl1pPr algn="l">
              <a:defRPr sz="6000" baseline="0"/>
            </a:lvl1pPr>
          </a:lstStyle>
          <a:p>
            <a:r>
              <a:rPr lang="en-US" dirty="0"/>
              <a:t>Project 17</a:t>
            </a: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D7C11916-5A98-4140-AFF4-68EF6AF08A7F}" type="slidenum">
              <a:rPr lang="en-US">
                <a:solidFill>
                  <a:prstClr val="black">
                    <a:tint val="75000"/>
                  </a:prstClr>
                </a:solidFill>
              </a:rPr>
              <a:pPr>
                <a:defRPr/>
              </a:pPr>
              <a:t>‹#›</a:t>
            </a:fld>
            <a:endParaRPr lang="en-US" dirty="0">
              <a:solidFill>
                <a:prstClr val="black">
                  <a:tint val="75000"/>
                </a:prstClr>
              </a:solidFill>
            </a:endParaRPr>
          </a:p>
        </p:txBody>
      </p:sp>
      <p:pic>
        <p:nvPicPr>
          <p:cNvPr id="5" name="Picture 4" descr="Logo for Project 17.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0225" y="672126"/>
            <a:ext cx="5214875" cy="3061674"/>
          </a:xfrm>
          <a:prstGeom prst="rect">
            <a:avLst/>
          </a:prstGeom>
        </p:spPr>
      </p:pic>
      <p:grpSp>
        <p:nvGrpSpPr>
          <p:cNvPr id="10" name="Group 9"/>
          <p:cNvGrpSpPr/>
          <p:nvPr userDrawn="1"/>
        </p:nvGrpSpPr>
        <p:grpSpPr>
          <a:xfrm>
            <a:off x="-3681380" y="4343401"/>
            <a:ext cx="19014283" cy="5093325"/>
            <a:chOff x="-3681380" y="4343400"/>
            <a:chExt cx="19014283" cy="5093325"/>
          </a:xfrm>
          <a:solidFill>
            <a:schemeClr val="accent1"/>
          </a:solidFill>
        </p:grpSpPr>
        <p:sp>
          <p:nvSpPr>
            <p:cNvPr id="4" name="Rectangle 3"/>
            <p:cNvSpPr/>
            <p:nvPr userDrawn="1"/>
          </p:nvSpPr>
          <p:spPr>
            <a:xfrm>
              <a:off x="0" y="43434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Oval 10"/>
            <p:cNvSpPr/>
            <p:nvPr userDrawn="1"/>
          </p:nvSpPr>
          <p:spPr>
            <a:xfrm rot="320926">
              <a:off x="-3681380" y="5424936"/>
              <a:ext cx="13833284" cy="2866127"/>
            </a:xfrm>
            <a:prstGeom prst="ellipse">
              <a:avLst/>
            </a:prstGeom>
            <a:grpFill/>
            <a:effectLst>
              <a:glow>
                <a:schemeClr val="bg1"/>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Oval 11"/>
            <p:cNvSpPr/>
            <p:nvPr userDrawn="1"/>
          </p:nvSpPr>
          <p:spPr>
            <a:xfrm rot="21209295">
              <a:off x="-2665492" y="4763455"/>
              <a:ext cx="17998395" cy="4673270"/>
            </a:xfrm>
            <a:prstGeom prst="ellipse">
              <a:avLst/>
            </a:prstGeom>
            <a:grpFill/>
            <a:effectLst>
              <a:glow>
                <a:schemeClr val="bg1"/>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a:t>
              </a:r>
            </a:p>
          </p:txBody>
        </p:sp>
      </p:grpSp>
      <p:sp>
        <p:nvSpPr>
          <p:cNvPr id="13" name="Frame 12"/>
          <p:cNvSpPr>
            <a:spLocks noChangeAspect="1"/>
          </p:cNvSpPr>
          <p:nvPr userDrawn="1"/>
        </p:nvSpPr>
        <p:spPr>
          <a:xfrm>
            <a:off x="-6172200" y="-6172200"/>
            <a:ext cx="21488400" cy="19202400"/>
          </a:xfrm>
          <a:prstGeom prst="frame">
            <a:avLst>
              <a:gd name="adj1" fmla="val 31937"/>
            </a:avLst>
          </a:prstGeom>
          <a:solidFill>
            <a:schemeClr val="bg1">
              <a:lumMod val="65000"/>
            </a:schemeClr>
          </a:solidFill>
          <a:effectLst/>
          <a:scene3d>
            <a:camera prst="orthographicFront">
              <a:rot lat="0" lon="0" rev="0"/>
            </a:camera>
            <a:lightRig rig="contrasting" dir="t">
              <a:rot lat="0" lon="0" rev="16500000"/>
            </a:lightRig>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15" name="Rectangle 14"/>
          <p:cNvSpPr/>
          <p:nvPr userDrawn="1"/>
        </p:nvSpPr>
        <p:spPr>
          <a:xfrm>
            <a:off x="3648557" y="5569861"/>
            <a:ext cx="6579451" cy="769441"/>
          </a:xfrm>
          <a:prstGeom prst="rect">
            <a:avLst/>
          </a:prstGeom>
        </p:spPr>
        <p:txBody>
          <a:bodyPr wrap="square">
            <a:spAutoFit/>
          </a:bodyPr>
          <a:lstStyle/>
          <a:p>
            <a:r>
              <a:rPr lang="en-US" sz="4400" b="1" dirty="0">
                <a:solidFill>
                  <a:srgbClr val="3E3D2D"/>
                </a:solidFill>
                <a:latin typeface="+mj-lt"/>
                <a:cs typeface="Arial Black"/>
              </a:rPr>
              <a:t>Together We Succeed</a:t>
            </a:r>
          </a:p>
        </p:txBody>
      </p:sp>
    </p:spTree>
    <p:extLst>
      <p:ext uri="{BB962C8B-B14F-4D97-AF65-F5344CB8AC3E}">
        <p14:creationId xmlns:p14="http://schemas.microsoft.com/office/powerpoint/2010/main" val="332034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
          <p:cNvSpPr/>
          <p:nvPr userDrawn="1"/>
        </p:nvSpPr>
        <p:spPr>
          <a:xfrm>
            <a:off x="3562941" y="246923"/>
            <a:ext cx="5138631" cy="5902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Content Placeholder 2"/>
          <p:cNvSpPr>
            <a:spLocks noGrp="1"/>
          </p:cNvSpPr>
          <p:nvPr>
            <p:ph idx="1"/>
          </p:nvPr>
        </p:nvSpPr>
        <p:spPr>
          <a:xfrm>
            <a:off x="3621734" y="317474"/>
            <a:ext cx="5021043" cy="5749784"/>
          </a:xfrm>
        </p:spPr>
        <p:txBody>
          <a:bodyPr anchor="ctr" anchorCtr="0">
            <a:noAutofit/>
          </a:bodyPr>
          <a:lstStyle>
            <a:lvl1pPr marL="0" indent="0">
              <a:buNone/>
              <a:defRPr sz="1000" b="0" baseline="0"/>
            </a:lvl1pPr>
            <a:lvl2pPr marL="457200" indent="0">
              <a:buNone/>
              <a:defRPr sz="1000"/>
            </a:lvl2pPr>
            <a:lvl3pPr marL="914400" indent="0">
              <a:buNone/>
              <a:defRPr sz="1000"/>
            </a:lvl3pPr>
            <a:lvl4pPr marL="1371600" indent="0">
              <a:buNone/>
              <a:defRPr sz="1000"/>
            </a:lvl4pPr>
            <a:lvl5pPr marL="1828800" indent="0">
              <a:buNone/>
              <a:defRPr sz="1000"/>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4"/>
          </p:nvPr>
        </p:nvSpPr>
        <p:spPr/>
        <p:txBody>
          <a:bodyPr/>
          <a:lstStyle>
            <a:lvl1pPr>
              <a:defRPr/>
            </a:lvl1pPr>
          </a:lstStyle>
          <a:p>
            <a:endParaRPr lang="en-US" dirty="0">
              <a:solidFill>
                <a:prstClr val="black">
                  <a:tint val="75000"/>
                </a:prstClr>
              </a:solidFill>
            </a:endParaRPr>
          </a:p>
        </p:txBody>
      </p:sp>
      <p:sp>
        <p:nvSpPr>
          <p:cNvPr id="7" name="Footer Placeholder 4"/>
          <p:cNvSpPr>
            <a:spLocks noGrp="1"/>
          </p:cNvSpPr>
          <p:nvPr>
            <p:ph type="ftr" sz="quarter" idx="15"/>
          </p:nvPr>
        </p:nvSpPr>
        <p:spPr/>
        <p:txBody>
          <a:bodyPr/>
          <a:lstStyle>
            <a:lvl1pPr>
              <a:defRPr/>
            </a:lvl1pPr>
          </a:lstStyle>
          <a:p>
            <a:endParaRPr lang="en-US" dirty="0">
              <a:solidFill>
                <a:prstClr val="black">
                  <a:tint val="75000"/>
                </a:prstClr>
              </a:solidFill>
            </a:endParaRPr>
          </a:p>
        </p:txBody>
      </p:sp>
      <p:sp>
        <p:nvSpPr>
          <p:cNvPr id="12" name="Content Placeholder 11"/>
          <p:cNvSpPr>
            <a:spLocks noGrp="1"/>
          </p:cNvSpPr>
          <p:nvPr>
            <p:ph sz="quarter" idx="16"/>
          </p:nvPr>
        </p:nvSpPr>
        <p:spPr>
          <a:xfrm>
            <a:off x="434975" y="266700"/>
            <a:ext cx="3024188" cy="110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Rectangle 1"/>
          <p:cNvSpPr/>
          <p:nvPr userDrawn="1"/>
        </p:nvSpPr>
        <p:spPr>
          <a:xfrm>
            <a:off x="3562941" y="246923"/>
            <a:ext cx="5138631" cy="59026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Content Placeholder 2"/>
          <p:cNvSpPr>
            <a:spLocks noGrp="1"/>
          </p:cNvSpPr>
          <p:nvPr>
            <p:ph idx="1"/>
          </p:nvPr>
        </p:nvSpPr>
        <p:spPr>
          <a:xfrm>
            <a:off x="3692289" y="317474"/>
            <a:ext cx="4891694" cy="5255937"/>
          </a:xfrm>
        </p:spPr>
        <p:txBody>
          <a:bodyPr anchor="ctr" anchorCtr="0">
            <a:noAutofit/>
          </a:bodyPr>
          <a:lstStyle>
            <a:lvl1pPr marL="0" indent="0">
              <a:buNone/>
              <a:defRPr sz="1000" b="0" baseline="0"/>
            </a:lvl1pPr>
            <a:lvl2pPr marL="457200" indent="0">
              <a:buNone/>
              <a:defRPr sz="1000"/>
            </a:lvl2pPr>
            <a:lvl3pPr marL="914400" indent="0">
              <a:buNone/>
              <a:defRPr sz="1000"/>
            </a:lvl3pPr>
            <a:lvl4pPr marL="1371600" indent="0">
              <a:buNone/>
              <a:defRPr sz="1000"/>
            </a:lvl4pPr>
            <a:lvl5pPr marL="1828800" indent="0">
              <a:buNone/>
              <a:defRPr sz="1000"/>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4"/>
          </p:nvPr>
        </p:nvSpPr>
        <p:spPr/>
        <p:txBody>
          <a:bodyPr/>
          <a:lstStyle>
            <a:lvl1pPr>
              <a:defRPr/>
            </a:lvl1pPr>
          </a:lstStyle>
          <a:p>
            <a:endParaRPr lang="en-US" dirty="0">
              <a:solidFill>
                <a:prstClr val="black">
                  <a:tint val="75000"/>
                </a:prstClr>
              </a:solidFill>
            </a:endParaRPr>
          </a:p>
        </p:txBody>
      </p:sp>
      <p:sp>
        <p:nvSpPr>
          <p:cNvPr id="7" name="Footer Placeholder 4"/>
          <p:cNvSpPr>
            <a:spLocks noGrp="1"/>
          </p:cNvSpPr>
          <p:nvPr>
            <p:ph type="ftr" sz="quarter" idx="15"/>
          </p:nvPr>
        </p:nvSpPr>
        <p:spPr/>
        <p:txBody>
          <a:bodyPr/>
          <a:lstStyle>
            <a:lvl1pPr>
              <a:defRPr/>
            </a:lvl1pPr>
          </a:lstStyle>
          <a:p>
            <a:endParaRPr lang="en-US" dirty="0">
              <a:solidFill>
                <a:prstClr val="black">
                  <a:tint val="75000"/>
                </a:prstClr>
              </a:solidFill>
            </a:endParaRPr>
          </a:p>
        </p:txBody>
      </p:sp>
      <p:sp>
        <p:nvSpPr>
          <p:cNvPr id="12" name="Content Placeholder 11"/>
          <p:cNvSpPr>
            <a:spLocks noGrp="1"/>
          </p:cNvSpPr>
          <p:nvPr>
            <p:ph sz="quarter" idx="16"/>
          </p:nvPr>
        </p:nvSpPr>
        <p:spPr>
          <a:xfrm>
            <a:off x="434975" y="266700"/>
            <a:ext cx="3024188" cy="110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
        <p:nvSpPr>
          <p:cNvPr id="5" name="TextBox 4"/>
          <p:cNvSpPr txBox="1"/>
          <p:nvPr userDrawn="1"/>
        </p:nvSpPr>
        <p:spPr>
          <a:xfrm>
            <a:off x="3668771" y="5632202"/>
            <a:ext cx="4923343" cy="738664"/>
          </a:xfrm>
          <a:prstGeom prst="rect">
            <a:avLst/>
          </a:prstGeom>
          <a:noFill/>
        </p:spPr>
        <p:txBody>
          <a:bodyPr wrap="none" rtlCol="0">
            <a:spAutoFit/>
          </a:bodyPr>
          <a:lstStyle/>
          <a:p>
            <a:pPr algn="ctr"/>
            <a:r>
              <a:rPr lang="en-US" sz="800" b="1" kern="1200" dirty="0">
                <a:solidFill>
                  <a:schemeClr val="tx1"/>
                </a:solidFill>
                <a:effectLst/>
                <a:latin typeface="+mn-lt"/>
                <a:ea typeface="+mn-ea"/>
                <a:cs typeface="+mn-cs"/>
              </a:rPr>
              <a:t>Heather Morgan:  Project 17 Executive Director    Phone:  785-323-7001    Email: hmorgan@twsproject17.org</a:t>
            </a:r>
            <a:endParaRPr lang="en-US" sz="800" kern="1200" dirty="0">
              <a:solidFill>
                <a:schemeClr val="tx1"/>
              </a:solidFill>
              <a:effectLst/>
              <a:latin typeface="+mn-lt"/>
              <a:ea typeface="+mn-ea"/>
              <a:cs typeface="+mn-cs"/>
            </a:endParaRPr>
          </a:p>
          <a:p>
            <a:pPr algn="ctr"/>
            <a:r>
              <a:rPr lang="en-US" sz="800" kern="1200" dirty="0">
                <a:solidFill>
                  <a:schemeClr val="tx1"/>
                </a:solidFill>
                <a:effectLst/>
                <a:latin typeface="+mn-lt"/>
                <a:ea typeface="+mn-ea"/>
                <a:cs typeface="+mn-cs"/>
              </a:rPr>
              <a:t>Serving Allen, Anderson, Bourbon, Chautauqua, Cherokee, Coffey, Crawford, Elk, Franklin, Greenwood, Labette, </a:t>
            </a:r>
          </a:p>
          <a:p>
            <a:pPr algn="ctr"/>
            <a:r>
              <a:rPr lang="en-US" sz="800" kern="1200" dirty="0">
                <a:solidFill>
                  <a:schemeClr val="tx1"/>
                </a:solidFill>
                <a:effectLst/>
                <a:latin typeface="+mn-lt"/>
                <a:ea typeface="+mn-ea"/>
                <a:cs typeface="+mn-cs"/>
              </a:rPr>
              <a:t>Linn, Miami, Montgomery, Neosho, Wilson, and Woodson Counties</a:t>
            </a:r>
          </a:p>
          <a:p>
            <a:endParaRPr lang="en-US" dirty="0"/>
          </a:p>
        </p:txBody>
      </p:sp>
    </p:spTree>
    <p:extLst>
      <p:ext uri="{BB962C8B-B14F-4D97-AF65-F5344CB8AC3E}">
        <p14:creationId xmlns:p14="http://schemas.microsoft.com/office/powerpoint/2010/main" val="221830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nner and 4 column">
    <p:spTree>
      <p:nvGrpSpPr>
        <p:cNvPr id="1" name=""/>
        <p:cNvGrpSpPr/>
        <p:nvPr/>
      </p:nvGrpSpPr>
      <p:grpSpPr>
        <a:xfrm>
          <a:off x="0" y="0"/>
          <a:ext cx="0" cy="0"/>
          <a:chOff x="0" y="0"/>
          <a:chExt cx="0" cy="0"/>
        </a:xfrm>
      </p:grpSpPr>
      <p:sp>
        <p:nvSpPr>
          <p:cNvPr id="2" name="Title 1"/>
          <p:cNvSpPr>
            <a:spLocks noGrp="1"/>
          </p:cNvSpPr>
          <p:nvPr>
            <p:ph type="title"/>
          </p:nvPr>
        </p:nvSpPr>
        <p:spPr>
          <a:xfrm>
            <a:off x="402166" y="304800"/>
            <a:ext cx="8370095" cy="1143000"/>
          </a:xfrm>
        </p:spPr>
        <p:txBody>
          <a:bodyPr/>
          <a:lstStyle>
            <a:lvl1pPr algn="l">
              <a:defRPr>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02169" y="4480560"/>
            <a:ext cx="1985849"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416" y="4480560"/>
            <a:ext cx="2007499"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3"/>
          </p:nvPr>
        </p:nvSpPr>
        <p:spPr>
          <a:xfrm>
            <a:off x="2515131" y="4480560"/>
            <a:ext cx="1988172"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0"/>
          </p:nvPr>
        </p:nvSpPr>
        <p:spPr>
          <a:xfrm>
            <a:off x="6765027" y="4480560"/>
            <a:ext cx="2007499"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21"/>
          </p:nvPr>
        </p:nvSpPr>
        <p:spPr>
          <a:xfrm>
            <a:off x="402166" y="1625601"/>
            <a:ext cx="8370095" cy="2740661"/>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a:spLocks noGrp="1" noChangeArrowheads="1"/>
          </p:cNvSpPr>
          <p:nvPr>
            <p:ph type="dt" sz="half" idx="22"/>
          </p:nvPr>
        </p:nvSpPr>
        <p:spPr/>
        <p:txBody>
          <a:bodyPr/>
          <a:lstStyle>
            <a:lvl1pPr>
              <a:defRPr/>
            </a:lvl1pPr>
          </a:lstStyle>
          <a:p>
            <a:endParaRPr lang="en-US" dirty="0">
              <a:solidFill>
                <a:prstClr val="black">
                  <a:tint val="75000"/>
                </a:prstClr>
              </a:solidFill>
            </a:endParaRPr>
          </a:p>
        </p:txBody>
      </p:sp>
      <p:sp>
        <p:nvSpPr>
          <p:cNvPr id="9" name="Rectangle 5"/>
          <p:cNvSpPr>
            <a:spLocks noGrp="1" noChangeArrowheads="1"/>
          </p:cNvSpPr>
          <p:nvPr>
            <p:ph type="ftr" sz="quarter" idx="23"/>
          </p:nvPr>
        </p:nvSpPr>
        <p:spPr/>
        <p:txBody>
          <a:bodyPr/>
          <a:lstStyle>
            <a:lvl1pPr>
              <a:defRPr/>
            </a:lvl1pPr>
          </a:lstStyle>
          <a:p>
            <a:endParaRPr lang="en-US" dirty="0">
              <a:solidFill>
                <a:prstClr val="black">
                  <a:tint val="75000"/>
                </a:prstClr>
              </a:solidFill>
            </a:endParaRPr>
          </a:p>
        </p:txBody>
      </p:sp>
      <p:sp>
        <p:nvSpPr>
          <p:cNvPr id="12"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1"/>
            <a:ext cx="4038600" cy="2185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dirty="0">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dirty="0">
              <a:solidFill>
                <a:prstClr val="black">
                  <a:tint val="75000"/>
                </a:prstClr>
              </a:solidFill>
            </a:endParaRPr>
          </a:p>
        </p:txBody>
      </p:sp>
      <p:sp>
        <p:nvSpPr>
          <p:cNvPr id="9"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SideXSide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1638" y="304800"/>
            <a:ext cx="8370887"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02167" y="1625600"/>
            <a:ext cx="4095223" cy="218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625600"/>
            <a:ext cx="4127499" cy="218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3"/>
          </p:nvPr>
        </p:nvSpPr>
        <p:spPr>
          <a:xfrm>
            <a:off x="402167" y="3983038"/>
            <a:ext cx="4095223" cy="218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4645027" y="3983038"/>
            <a:ext cx="4127499" cy="218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5"/>
          </p:nvPr>
        </p:nvSpPr>
        <p:spPr/>
        <p:txBody>
          <a:bodyPr/>
          <a:lstStyle>
            <a:lvl1pPr>
              <a:defRPr/>
            </a:lvl1pPr>
          </a:lstStyle>
          <a:p>
            <a:endParaRPr lang="en-US" dirty="0">
              <a:solidFill>
                <a:prstClr val="black">
                  <a:tint val="75000"/>
                </a:prstClr>
              </a:solidFill>
            </a:endParaRPr>
          </a:p>
        </p:txBody>
      </p:sp>
      <p:sp>
        <p:nvSpPr>
          <p:cNvPr id="8" name="Footer Placeholder 7"/>
          <p:cNvSpPr>
            <a:spLocks noGrp="1"/>
          </p:cNvSpPr>
          <p:nvPr>
            <p:ph type="ftr" sz="quarter" idx="16"/>
          </p:nvPr>
        </p:nvSpPr>
        <p:spPr/>
        <p:txBody>
          <a:bodyPr/>
          <a:lstStyle>
            <a:lvl1pPr>
              <a:defRPr/>
            </a:lvl1pPr>
          </a:lstStyle>
          <a:p>
            <a:endParaRPr lang="en-US" dirty="0">
              <a:solidFill>
                <a:prstClr val="black">
                  <a:tint val="75000"/>
                </a:prstClr>
              </a:solidFill>
            </a:endParaRPr>
          </a:p>
        </p:txBody>
      </p:sp>
      <p:sp>
        <p:nvSpPr>
          <p:cNvPr id="12"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4_column">
    <p:spTree>
      <p:nvGrpSpPr>
        <p:cNvPr id="1" name=""/>
        <p:cNvGrpSpPr/>
        <p:nvPr/>
      </p:nvGrpSpPr>
      <p:grpSpPr>
        <a:xfrm>
          <a:off x="0" y="0"/>
          <a:ext cx="0" cy="0"/>
          <a:chOff x="0" y="0"/>
          <a:chExt cx="0" cy="0"/>
        </a:xfrm>
      </p:grpSpPr>
      <p:sp>
        <p:nvSpPr>
          <p:cNvPr id="2" name="Title 1"/>
          <p:cNvSpPr>
            <a:spLocks noGrp="1"/>
          </p:cNvSpPr>
          <p:nvPr>
            <p:ph type="title"/>
          </p:nvPr>
        </p:nvSpPr>
        <p:spPr>
          <a:xfrm>
            <a:off x="402166" y="304800"/>
            <a:ext cx="8370095" cy="1143000"/>
          </a:xfrm>
        </p:spPr>
        <p:txBody>
          <a:bodyPr/>
          <a:lstStyle>
            <a:lvl1pPr algn="l">
              <a:defRPr>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02169" y="2225676"/>
            <a:ext cx="1985849"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416" y="2225676"/>
            <a:ext cx="2007499"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3"/>
          </p:nvPr>
        </p:nvSpPr>
        <p:spPr>
          <a:xfrm>
            <a:off x="2515131" y="2225676"/>
            <a:ext cx="1988172"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7"/>
          </p:nvPr>
        </p:nvSpPr>
        <p:spPr>
          <a:xfrm>
            <a:off x="402170" y="1625603"/>
            <a:ext cx="1985849"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p:cNvSpPr>
            <a:spLocks noGrp="1"/>
          </p:cNvSpPr>
          <p:nvPr>
            <p:ph type="body" idx="18"/>
          </p:nvPr>
        </p:nvSpPr>
        <p:spPr>
          <a:xfrm>
            <a:off x="2515906" y="1625602"/>
            <a:ext cx="1985849"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p:cNvSpPr>
            <a:spLocks noGrp="1"/>
          </p:cNvSpPr>
          <p:nvPr>
            <p:ph type="body" idx="19"/>
          </p:nvPr>
        </p:nvSpPr>
        <p:spPr>
          <a:xfrm>
            <a:off x="4629641" y="1625602"/>
            <a:ext cx="2007499"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20"/>
          </p:nvPr>
        </p:nvSpPr>
        <p:spPr>
          <a:xfrm>
            <a:off x="6765027" y="2225676"/>
            <a:ext cx="2007499"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type="body" idx="21"/>
          </p:nvPr>
        </p:nvSpPr>
        <p:spPr>
          <a:xfrm>
            <a:off x="6765027" y="1625602"/>
            <a:ext cx="2007499"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Rectangle 4"/>
          <p:cNvSpPr>
            <a:spLocks noGrp="1" noChangeArrowheads="1"/>
          </p:cNvSpPr>
          <p:nvPr>
            <p:ph type="dt" sz="half" idx="22"/>
          </p:nvPr>
        </p:nvSpPr>
        <p:spPr/>
        <p:txBody>
          <a:bodyPr/>
          <a:lstStyle>
            <a:lvl1pPr>
              <a:defRPr/>
            </a:lvl1pPr>
          </a:lstStyle>
          <a:p>
            <a:endParaRPr lang="en-US" dirty="0">
              <a:solidFill>
                <a:prstClr val="black">
                  <a:tint val="75000"/>
                </a:prstClr>
              </a:solidFill>
            </a:endParaRPr>
          </a:p>
        </p:txBody>
      </p:sp>
      <p:sp>
        <p:nvSpPr>
          <p:cNvPr id="16" name="Rectangle 5"/>
          <p:cNvSpPr>
            <a:spLocks noGrp="1" noChangeArrowheads="1"/>
          </p:cNvSpPr>
          <p:nvPr>
            <p:ph type="ftr" sz="quarter" idx="23"/>
          </p:nvPr>
        </p:nvSpPr>
        <p:spPr/>
        <p:txBody>
          <a:bodyPr/>
          <a:lstStyle>
            <a:lvl1pPr>
              <a:defRPr/>
            </a:lvl1pPr>
          </a:lstStyle>
          <a:p>
            <a:endParaRPr lang="en-US" dirty="0">
              <a:solidFill>
                <a:prstClr val="black">
                  <a:tint val="75000"/>
                </a:prstClr>
              </a:solidFill>
            </a:endParaRPr>
          </a:p>
        </p:txBody>
      </p:sp>
      <p:sp>
        <p:nvSpPr>
          <p:cNvPr id="18"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lumn">
    <p:spTree>
      <p:nvGrpSpPr>
        <p:cNvPr id="1" name=""/>
        <p:cNvGrpSpPr/>
        <p:nvPr/>
      </p:nvGrpSpPr>
      <p:grpSpPr>
        <a:xfrm>
          <a:off x="0" y="0"/>
          <a:ext cx="0" cy="0"/>
          <a:chOff x="0" y="0"/>
          <a:chExt cx="0" cy="0"/>
        </a:xfrm>
      </p:grpSpPr>
      <p:sp>
        <p:nvSpPr>
          <p:cNvPr id="2" name="Title 1"/>
          <p:cNvSpPr>
            <a:spLocks noGrp="1"/>
          </p:cNvSpPr>
          <p:nvPr>
            <p:ph type="title"/>
          </p:nvPr>
        </p:nvSpPr>
        <p:spPr>
          <a:xfrm>
            <a:off x="402166" y="304800"/>
            <a:ext cx="8370095" cy="1143000"/>
          </a:xfrm>
        </p:spPr>
        <p:txBody>
          <a:bodyPr/>
          <a:lstStyle>
            <a:lvl1pPr algn="l">
              <a:defRPr>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02169" y="2225676"/>
            <a:ext cx="2732919"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90961" y="2225676"/>
            <a:ext cx="2762712"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7"/>
          </p:nvPr>
        </p:nvSpPr>
        <p:spPr>
          <a:xfrm>
            <a:off x="402170" y="1625603"/>
            <a:ext cx="2732919"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p:cNvSpPr>
            <a:spLocks noGrp="1"/>
          </p:cNvSpPr>
          <p:nvPr>
            <p:ph type="body" idx="19"/>
          </p:nvPr>
        </p:nvSpPr>
        <p:spPr>
          <a:xfrm>
            <a:off x="3190961" y="1625602"/>
            <a:ext cx="2762712"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20"/>
          </p:nvPr>
        </p:nvSpPr>
        <p:spPr>
          <a:xfrm>
            <a:off x="6009548" y="2225676"/>
            <a:ext cx="2762712"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21"/>
          </p:nvPr>
        </p:nvSpPr>
        <p:spPr>
          <a:xfrm>
            <a:off x="6009548" y="1625602"/>
            <a:ext cx="2762712"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Rectangle 4"/>
          <p:cNvSpPr>
            <a:spLocks noGrp="1" noChangeArrowheads="1"/>
          </p:cNvSpPr>
          <p:nvPr>
            <p:ph type="dt" sz="half" idx="22"/>
          </p:nvPr>
        </p:nvSpPr>
        <p:spPr/>
        <p:txBody>
          <a:bodyPr/>
          <a:lstStyle>
            <a:lvl1pPr>
              <a:defRPr/>
            </a:lvl1pPr>
          </a:lstStyle>
          <a:p>
            <a:endParaRPr lang="en-US" dirty="0">
              <a:solidFill>
                <a:prstClr val="black">
                  <a:tint val="75000"/>
                </a:prstClr>
              </a:solidFill>
            </a:endParaRPr>
          </a:p>
        </p:txBody>
      </p:sp>
      <p:sp>
        <p:nvSpPr>
          <p:cNvPr id="16" name="Rectangle 5"/>
          <p:cNvSpPr>
            <a:spLocks noGrp="1" noChangeArrowheads="1"/>
          </p:cNvSpPr>
          <p:nvPr>
            <p:ph type="ftr" sz="quarter" idx="23"/>
          </p:nvPr>
        </p:nvSpPr>
        <p:spPr/>
        <p:txBody>
          <a:bodyPr/>
          <a:lstStyle>
            <a:lvl1pPr>
              <a:defRPr/>
            </a:lvl1pPr>
          </a:lstStyle>
          <a:p>
            <a:endParaRPr lang="en-US" dirty="0">
              <a:solidFill>
                <a:prstClr val="black">
                  <a:tint val="75000"/>
                </a:prstClr>
              </a:solidFill>
            </a:endParaRPr>
          </a:p>
        </p:txBody>
      </p:sp>
      <p:sp>
        <p:nvSpPr>
          <p:cNvPr id="18"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extLst>
      <p:ext uri="{BB962C8B-B14F-4D97-AF65-F5344CB8AC3E}">
        <p14:creationId xmlns:p14="http://schemas.microsoft.com/office/powerpoint/2010/main" val="94290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x2">
    <p:spTree>
      <p:nvGrpSpPr>
        <p:cNvPr id="1" name=""/>
        <p:cNvGrpSpPr/>
        <p:nvPr/>
      </p:nvGrpSpPr>
      <p:grpSpPr>
        <a:xfrm>
          <a:off x="0" y="0"/>
          <a:ext cx="0" cy="0"/>
          <a:chOff x="0" y="0"/>
          <a:chExt cx="0" cy="0"/>
        </a:xfrm>
      </p:grpSpPr>
      <p:sp>
        <p:nvSpPr>
          <p:cNvPr id="2" name="Title 1"/>
          <p:cNvSpPr>
            <a:spLocks noGrp="1"/>
          </p:cNvSpPr>
          <p:nvPr>
            <p:ph type="title"/>
          </p:nvPr>
        </p:nvSpPr>
        <p:spPr>
          <a:xfrm>
            <a:off x="402166" y="304800"/>
            <a:ext cx="8370095" cy="1143000"/>
          </a:xfrm>
        </p:spPr>
        <p:txBody>
          <a:bodyPr/>
          <a:lstStyle>
            <a:lvl1pPr algn="l">
              <a:defRPr>
                <a:latin typeface="Calibri" pitchFamily="34" charset="0"/>
              </a:defRPr>
            </a:lvl1pPr>
          </a:lstStyle>
          <a:p>
            <a:r>
              <a:rPr lang="en-US"/>
              <a:t>Click to edit Master title style</a:t>
            </a:r>
            <a:endParaRPr lang="en-US" dirty="0"/>
          </a:p>
        </p:txBody>
      </p:sp>
      <p:sp>
        <p:nvSpPr>
          <p:cNvPr id="15" name="Rectangle 4"/>
          <p:cNvSpPr>
            <a:spLocks noGrp="1" noChangeArrowheads="1"/>
          </p:cNvSpPr>
          <p:nvPr>
            <p:ph type="dt" sz="half" idx="22"/>
          </p:nvPr>
        </p:nvSpPr>
        <p:spPr/>
        <p:txBody>
          <a:bodyPr/>
          <a:lstStyle>
            <a:lvl1pPr>
              <a:defRPr/>
            </a:lvl1pPr>
          </a:lstStyle>
          <a:p>
            <a:endParaRPr lang="en-US" dirty="0">
              <a:solidFill>
                <a:prstClr val="black">
                  <a:tint val="75000"/>
                </a:prstClr>
              </a:solidFill>
            </a:endParaRPr>
          </a:p>
        </p:txBody>
      </p:sp>
      <p:sp>
        <p:nvSpPr>
          <p:cNvPr id="16" name="Rectangle 5"/>
          <p:cNvSpPr>
            <a:spLocks noGrp="1" noChangeArrowheads="1"/>
          </p:cNvSpPr>
          <p:nvPr>
            <p:ph type="ftr" sz="quarter" idx="23"/>
          </p:nvPr>
        </p:nvSpPr>
        <p:spPr/>
        <p:txBody>
          <a:bodyPr/>
          <a:lstStyle>
            <a:lvl1pPr>
              <a:defRPr/>
            </a:lvl1pPr>
          </a:lstStyle>
          <a:p>
            <a:endParaRPr lang="en-US" dirty="0">
              <a:solidFill>
                <a:prstClr val="black">
                  <a:tint val="75000"/>
                </a:prstClr>
              </a:solidFill>
            </a:endParaRPr>
          </a:p>
        </p:txBody>
      </p:sp>
      <p:sp>
        <p:nvSpPr>
          <p:cNvPr id="19" name="Content Placeholder 3"/>
          <p:cNvSpPr>
            <a:spLocks noGrp="1"/>
          </p:cNvSpPr>
          <p:nvPr>
            <p:ph sz="half" idx="25"/>
          </p:nvPr>
        </p:nvSpPr>
        <p:spPr>
          <a:xfrm>
            <a:off x="6009548" y="4504340"/>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20" name="Text Placeholder 2"/>
          <p:cNvSpPr>
            <a:spLocks noGrp="1"/>
          </p:cNvSpPr>
          <p:nvPr>
            <p:ph type="body" idx="26"/>
          </p:nvPr>
        </p:nvSpPr>
        <p:spPr>
          <a:xfrm>
            <a:off x="6009548" y="3904267"/>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p:cNvSpPr>
            <a:spLocks noGrp="1"/>
          </p:cNvSpPr>
          <p:nvPr>
            <p:ph sz="half" idx="27"/>
          </p:nvPr>
        </p:nvSpPr>
        <p:spPr>
          <a:xfrm>
            <a:off x="6009548" y="2224279"/>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22" name="Text Placeholder 2"/>
          <p:cNvSpPr>
            <a:spLocks noGrp="1"/>
          </p:cNvSpPr>
          <p:nvPr>
            <p:ph type="body" idx="28"/>
          </p:nvPr>
        </p:nvSpPr>
        <p:spPr>
          <a:xfrm>
            <a:off x="6009548" y="1624205"/>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29"/>
          </p:nvPr>
        </p:nvSpPr>
        <p:spPr>
          <a:xfrm>
            <a:off x="399943" y="1623623"/>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p:cNvSpPr>
            <a:spLocks noGrp="1"/>
          </p:cNvSpPr>
          <p:nvPr>
            <p:ph sz="half" idx="30"/>
          </p:nvPr>
        </p:nvSpPr>
        <p:spPr>
          <a:xfrm>
            <a:off x="399943" y="4502362"/>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25" name="Text Placeholder 2"/>
          <p:cNvSpPr>
            <a:spLocks noGrp="1"/>
          </p:cNvSpPr>
          <p:nvPr>
            <p:ph type="body" idx="31"/>
          </p:nvPr>
        </p:nvSpPr>
        <p:spPr>
          <a:xfrm>
            <a:off x="399943" y="3902288"/>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p:cNvSpPr>
            <a:spLocks noGrp="1"/>
          </p:cNvSpPr>
          <p:nvPr>
            <p:ph sz="half" idx="32"/>
          </p:nvPr>
        </p:nvSpPr>
        <p:spPr>
          <a:xfrm>
            <a:off x="399943" y="2222300"/>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33" name="Text Placeholder 2"/>
          <p:cNvSpPr>
            <a:spLocks noGrp="1"/>
          </p:cNvSpPr>
          <p:nvPr>
            <p:ph type="body" idx="34"/>
          </p:nvPr>
        </p:nvSpPr>
        <p:spPr>
          <a:xfrm>
            <a:off x="3190644" y="1623623"/>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p:cNvSpPr>
            <a:spLocks noGrp="1"/>
          </p:cNvSpPr>
          <p:nvPr>
            <p:ph sz="half" idx="35"/>
          </p:nvPr>
        </p:nvSpPr>
        <p:spPr>
          <a:xfrm>
            <a:off x="3190644" y="4502362"/>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35" name="Text Placeholder 2"/>
          <p:cNvSpPr>
            <a:spLocks noGrp="1"/>
          </p:cNvSpPr>
          <p:nvPr>
            <p:ph type="body" idx="36"/>
          </p:nvPr>
        </p:nvSpPr>
        <p:spPr>
          <a:xfrm>
            <a:off x="3190644" y="3902288"/>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p:cNvSpPr>
            <a:spLocks noGrp="1"/>
          </p:cNvSpPr>
          <p:nvPr>
            <p:ph sz="half" idx="37"/>
          </p:nvPr>
        </p:nvSpPr>
        <p:spPr>
          <a:xfrm>
            <a:off x="3190644" y="2222300"/>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18"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extLst>
      <p:ext uri="{BB962C8B-B14F-4D97-AF65-F5344CB8AC3E}">
        <p14:creationId xmlns:p14="http://schemas.microsoft.com/office/powerpoint/2010/main" val="3160689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88035"/>
            <a:ext cx="2133600" cy="301756"/>
          </a:xfrm>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6388035"/>
            <a:ext cx="2895600" cy="301756"/>
          </a:xfrm>
        </p:spPr>
        <p:txBody>
          <a:bodyPr/>
          <a:lstStyle/>
          <a:p>
            <a:endParaRPr lang="en-US" dirty="0">
              <a:solidFill>
                <a:prstClr val="black">
                  <a:tint val="75000"/>
                </a:prstClr>
              </a:solidFill>
            </a:endParaRPr>
          </a:p>
        </p:txBody>
      </p:sp>
      <p:sp>
        <p:nvSpPr>
          <p:cNvPr id="6" name="Content Placeholder 3"/>
          <p:cNvSpPr>
            <a:spLocks noGrp="1"/>
          </p:cNvSpPr>
          <p:nvPr>
            <p:ph sz="half" idx="27"/>
          </p:nvPr>
        </p:nvSpPr>
        <p:spPr>
          <a:xfrm>
            <a:off x="6009548" y="1695607"/>
            <a:ext cx="2762712" cy="1379695"/>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3"/>
          <p:cNvSpPr>
            <a:spLocks noGrp="1"/>
          </p:cNvSpPr>
          <p:nvPr>
            <p:ph sz="half" idx="32"/>
          </p:nvPr>
        </p:nvSpPr>
        <p:spPr>
          <a:xfrm>
            <a:off x="399943" y="1693628"/>
            <a:ext cx="2762712" cy="1379695"/>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37"/>
          </p:nvPr>
        </p:nvSpPr>
        <p:spPr>
          <a:xfrm>
            <a:off x="3190644" y="1693628"/>
            <a:ext cx="2762712" cy="1379695"/>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3"/>
          <p:cNvSpPr>
            <a:spLocks noGrp="1"/>
          </p:cNvSpPr>
          <p:nvPr>
            <p:ph sz="half" idx="38"/>
          </p:nvPr>
        </p:nvSpPr>
        <p:spPr>
          <a:xfrm>
            <a:off x="6009548" y="3254351"/>
            <a:ext cx="2762712" cy="1379695"/>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39"/>
          </p:nvPr>
        </p:nvSpPr>
        <p:spPr>
          <a:xfrm>
            <a:off x="399943" y="3252372"/>
            <a:ext cx="2762712" cy="1379695"/>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40"/>
          </p:nvPr>
        </p:nvSpPr>
        <p:spPr>
          <a:xfrm>
            <a:off x="3190644" y="3252372"/>
            <a:ext cx="2762712" cy="1379695"/>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12" name="Content Placeholder 3"/>
          <p:cNvSpPr>
            <a:spLocks noGrp="1"/>
          </p:cNvSpPr>
          <p:nvPr>
            <p:ph sz="half" idx="41"/>
          </p:nvPr>
        </p:nvSpPr>
        <p:spPr>
          <a:xfrm>
            <a:off x="6009548" y="4813094"/>
            <a:ext cx="2762712" cy="1379695"/>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13" name="Content Placeholder 3"/>
          <p:cNvSpPr>
            <a:spLocks noGrp="1"/>
          </p:cNvSpPr>
          <p:nvPr>
            <p:ph sz="half" idx="42"/>
          </p:nvPr>
        </p:nvSpPr>
        <p:spPr>
          <a:xfrm>
            <a:off x="399943" y="4811115"/>
            <a:ext cx="2762712" cy="1379695"/>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14" name="Content Placeholder 3"/>
          <p:cNvSpPr>
            <a:spLocks noGrp="1"/>
          </p:cNvSpPr>
          <p:nvPr>
            <p:ph sz="half" idx="43"/>
          </p:nvPr>
        </p:nvSpPr>
        <p:spPr>
          <a:xfrm>
            <a:off x="3190644" y="4811115"/>
            <a:ext cx="2762712" cy="1379695"/>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16"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extLst>
      <p:ext uri="{BB962C8B-B14F-4D97-AF65-F5344CB8AC3E}">
        <p14:creationId xmlns:p14="http://schemas.microsoft.com/office/powerpoint/2010/main" val="2109495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olumn+2">
    <p:spTree>
      <p:nvGrpSpPr>
        <p:cNvPr id="1" name=""/>
        <p:cNvGrpSpPr/>
        <p:nvPr/>
      </p:nvGrpSpPr>
      <p:grpSpPr>
        <a:xfrm>
          <a:off x="0" y="0"/>
          <a:ext cx="0" cy="0"/>
          <a:chOff x="0" y="0"/>
          <a:chExt cx="0" cy="0"/>
        </a:xfrm>
      </p:grpSpPr>
      <p:sp>
        <p:nvSpPr>
          <p:cNvPr id="2" name="Title 1"/>
          <p:cNvSpPr>
            <a:spLocks noGrp="1"/>
          </p:cNvSpPr>
          <p:nvPr>
            <p:ph type="title"/>
          </p:nvPr>
        </p:nvSpPr>
        <p:spPr>
          <a:xfrm>
            <a:off x="402166" y="304800"/>
            <a:ext cx="8370095" cy="1143000"/>
          </a:xfrm>
        </p:spPr>
        <p:txBody>
          <a:bodyPr/>
          <a:lstStyle>
            <a:lvl1pPr algn="l">
              <a:defRPr>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02169" y="2225676"/>
            <a:ext cx="2732919"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90961" y="4504340"/>
            <a:ext cx="2762712" cy="1669431"/>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7"/>
          </p:nvPr>
        </p:nvSpPr>
        <p:spPr>
          <a:xfrm>
            <a:off x="402170" y="1625603"/>
            <a:ext cx="2732919"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p:cNvSpPr>
            <a:spLocks noGrp="1"/>
          </p:cNvSpPr>
          <p:nvPr>
            <p:ph type="body" idx="19"/>
          </p:nvPr>
        </p:nvSpPr>
        <p:spPr>
          <a:xfrm>
            <a:off x="3190961" y="3904267"/>
            <a:ext cx="2762712"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20"/>
          </p:nvPr>
        </p:nvSpPr>
        <p:spPr>
          <a:xfrm>
            <a:off x="6009548" y="4504340"/>
            <a:ext cx="2762712" cy="1669431"/>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21"/>
          </p:nvPr>
        </p:nvSpPr>
        <p:spPr>
          <a:xfrm>
            <a:off x="6009548" y="3904267"/>
            <a:ext cx="2762712"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Rectangle 4"/>
          <p:cNvSpPr>
            <a:spLocks noGrp="1" noChangeArrowheads="1"/>
          </p:cNvSpPr>
          <p:nvPr>
            <p:ph type="dt" sz="half" idx="22"/>
          </p:nvPr>
        </p:nvSpPr>
        <p:spPr/>
        <p:txBody>
          <a:bodyPr/>
          <a:lstStyle>
            <a:lvl1pPr>
              <a:defRPr/>
            </a:lvl1pPr>
          </a:lstStyle>
          <a:p>
            <a:endParaRPr lang="en-US" dirty="0">
              <a:solidFill>
                <a:prstClr val="black">
                  <a:tint val="75000"/>
                </a:prstClr>
              </a:solidFill>
            </a:endParaRPr>
          </a:p>
        </p:txBody>
      </p:sp>
      <p:sp>
        <p:nvSpPr>
          <p:cNvPr id="16" name="Rectangle 5"/>
          <p:cNvSpPr>
            <a:spLocks noGrp="1" noChangeArrowheads="1"/>
          </p:cNvSpPr>
          <p:nvPr>
            <p:ph type="ftr" sz="quarter" idx="23"/>
          </p:nvPr>
        </p:nvSpPr>
        <p:spPr/>
        <p:txBody>
          <a:bodyPr/>
          <a:lstStyle>
            <a:lvl1pPr>
              <a:defRPr/>
            </a:lvl1pPr>
          </a:lstStyle>
          <a:p>
            <a:endParaRPr lang="en-US" dirty="0">
              <a:solidFill>
                <a:prstClr val="black">
                  <a:tint val="75000"/>
                </a:prstClr>
              </a:solidFill>
            </a:endParaRPr>
          </a:p>
        </p:txBody>
      </p:sp>
      <p:sp>
        <p:nvSpPr>
          <p:cNvPr id="19" name="Content Placeholder 3"/>
          <p:cNvSpPr>
            <a:spLocks noGrp="1"/>
          </p:cNvSpPr>
          <p:nvPr>
            <p:ph sz="half" idx="25"/>
          </p:nvPr>
        </p:nvSpPr>
        <p:spPr>
          <a:xfrm>
            <a:off x="3190961" y="2224279"/>
            <a:ext cx="2762712" cy="1669431"/>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p:cNvSpPr>
            <a:spLocks noGrp="1"/>
          </p:cNvSpPr>
          <p:nvPr>
            <p:ph type="body" idx="26"/>
          </p:nvPr>
        </p:nvSpPr>
        <p:spPr>
          <a:xfrm>
            <a:off x="3190961" y="1624205"/>
            <a:ext cx="2762712"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p:cNvSpPr>
            <a:spLocks noGrp="1"/>
          </p:cNvSpPr>
          <p:nvPr>
            <p:ph sz="half" idx="27"/>
          </p:nvPr>
        </p:nvSpPr>
        <p:spPr>
          <a:xfrm>
            <a:off x="6009548" y="2224279"/>
            <a:ext cx="2762712" cy="1669431"/>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
          <p:cNvSpPr>
            <a:spLocks noGrp="1"/>
          </p:cNvSpPr>
          <p:nvPr>
            <p:ph type="body" idx="28"/>
          </p:nvPr>
        </p:nvSpPr>
        <p:spPr>
          <a:xfrm>
            <a:off x="6009548" y="1624205"/>
            <a:ext cx="2762712"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extLst>
      <p:ext uri="{BB962C8B-B14F-4D97-AF65-F5344CB8AC3E}">
        <p14:creationId xmlns:p14="http://schemas.microsoft.com/office/powerpoint/2010/main" val="135835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p>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EA7AA289-BEB9-864D-845A-DEDBD7CA4871}"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hree_column">
    <p:spTree>
      <p:nvGrpSpPr>
        <p:cNvPr id="1" name=""/>
        <p:cNvGrpSpPr/>
        <p:nvPr/>
      </p:nvGrpSpPr>
      <p:grpSpPr>
        <a:xfrm>
          <a:off x="0" y="0"/>
          <a:ext cx="0" cy="0"/>
          <a:chOff x="0" y="0"/>
          <a:chExt cx="0" cy="0"/>
        </a:xfrm>
      </p:grpSpPr>
      <p:sp>
        <p:nvSpPr>
          <p:cNvPr id="2" name="Title 1"/>
          <p:cNvSpPr>
            <a:spLocks noGrp="1"/>
          </p:cNvSpPr>
          <p:nvPr>
            <p:ph type="title"/>
          </p:nvPr>
        </p:nvSpPr>
        <p:spPr>
          <a:xfrm>
            <a:off x="402166" y="304800"/>
            <a:ext cx="8370095" cy="1143000"/>
          </a:xfrm>
        </p:spPr>
        <p:txBody>
          <a:bodyPr/>
          <a:lstStyle>
            <a:lvl1pPr algn="l">
              <a:defRPr>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02169" y="4480560"/>
            <a:ext cx="1985849"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416" y="4480560"/>
            <a:ext cx="2007499"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3"/>
          </p:nvPr>
        </p:nvSpPr>
        <p:spPr>
          <a:xfrm>
            <a:off x="2515131" y="4480560"/>
            <a:ext cx="1988172"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7"/>
          </p:nvPr>
        </p:nvSpPr>
        <p:spPr>
          <a:xfrm>
            <a:off x="402170" y="1625603"/>
            <a:ext cx="8370356" cy="600075"/>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20"/>
          </p:nvPr>
        </p:nvSpPr>
        <p:spPr>
          <a:xfrm>
            <a:off x="6765027" y="4480560"/>
            <a:ext cx="2007499"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21"/>
          </p:nvPr>
        </p:nvSpPr>
        <p:spPr>
          <a:xfrm>
            <a:off x="402166" y="2225676"/>
            <a:ext cx="8370095" cy="2140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4"/>
          <p:cNvSpPr>
            <a:spLocks noGrp="1" noChangeArrowheads="1"/>
          </p:cNvSpPr>
          <p:nvPr>
            <p:ph type="dt" sz="half" idx="22"/>
          </p:nvPr>
        </p:nvSpPr>
        <p:spPr/>
        <p:txBody>
          <a:bodyPr/>
          <a:lstStyle>
            <a:lvl1pPr>
              <a:defRPr/>
            </a:lvl1pPr>
          </a:lstStyle>
          <a:p>
            <a:endParaRPr lang="en-US" dirty="0">
              <a:solidFill>
                <a:prstClr val="black">
                  <a:tint val="75000"/>
                </a:prstClr>
              </a:solidFill>
            </a:endParaRPr>
          </a:p>
        </p:txBody>
      </p:sp>
      <p:sp>
        <p:nvSpPr>
          <p:cNvPr id="12" name="Rectangle 5"/>
          <p:cNvSpPr>
            <a:spLocks noGrp="1" noChangeArrowheads="1"/>
          </p:cNvSpPr>
          <p:nvPr>
            <p:ph type="ftr" sz="quarter" idx="23"/>
          </p:nvPr>
        </p:nvSpPr>
        <p:spPr/>
        <p:txBody>
          <a:bodyPr/>
          <a:lstStyle>
            <a:lvl1pPr>
              <a:defRPr/>
            </a:lvl1pPr>
          </a:lstStyle>
          <a:p>
            <a:endParaRPr lang="en-US" dirty="0">
              <a:solidFill>
                <a:prstClr val="black">
                  <a:tint val="75000"/>
                </a:prstClr>
              </a:solidFill>
            </a:endParaRPr>
          </a:p>
        </p:txBody>
      </p:sp>
      <p:sp>
        <p:nvSpPr>
          <p:cNvPr id="15"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hree_column">
    <p:spTree>
      <p:nvGrpSpPr>
        <p:cNvPr id="1" name=""/>
        <p:cNvGrpSpPr/>
        <p:nvPr/>
      </p:nvGrpSpPr>
      <p:grpSpPr>
        <a:xfrm>
          <a:off x="0" y="0"/>
          <a:ext cx="0" cy="0"/>
          <a:chOff x="0" y="0"/>
          <a:chExt cx="0" cy="0"/>
        </a:xfrm>
      </p:grpSpPr>
      <p:sp>
        <p:nvSpPr>
          <p:cNvPr id="2" name="Title 1"/>
          <p:cNvSpPr>
            <a:spLocks noGrp="1"/>
          </p:cNvSpPr>
          <p:nvPr>
            <p:ph type="title"/>
          </p:nvPr>
        </p:nvSpPr>
        <p:spPr>
          <a:xfrm>
            <a:off x="402166" y="304800"/>
            <a:ext cx="8370095" cy="1143000"/>
          </a:xfrm>
        </p:spPr>
        <p:txBody>
          <a:bodyPr/>
          <a:lstStyle>
            <a:lvl1pPr algn="l">
              <a:defRPr>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02168" y="4480560"/>
            <a:ext cx="4088016"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417" y="4480560"/>
            <a:ext cx="4132585" cy="1691640"/>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21"/>
          </p:nvPr>
        </p:nvSpPr>
        <p:spPr>
          <a:xfrm>
            <a:off x="402166" y="1625601"/>
            <a:ext cx="8370095" cy="27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4"/>
          <p:cNvSpPr>
            <a:spLocks noGrp="1" noChangeArrowheads="1"/>
          </p:cNvSpPr>
          <p:nvPr>
            <p:ph type="dt" sz="half" idx="22"/>
          </p:nvPr>
        </p:nvSpPr>
        <p:spPr/>
        <p:txBody>
          <a:bodyPr/>
          <a:lstStyle>
            <a:lvl1pPr>
              <a:defRPr/>
            </a:lvl1pPr>
          </a:lstStyle>
          <a:p>
            <a:endParaRPr lang="en-US" dirty="0">
              <a:solidFill>
                <a:prstClr val="black">
                  <a:tint val="75000"/>
                </a:prstClr>
              </a:solidFill>
            </a:endParaRPr>
          </a:p>
        </p:txBody>
      </p:sp>
      <p:sp>
        <p:nvSpPr>
          <p:cNvPr id="7" name="Rectangle 5"/>
          <p:cNvSpPr>
            <a:spLocks noGrp="1" noChangeArrowheads="1"/>
          </p:cNvSpPr>
          <p:nvPr>
            <p:ph type="ftr" sz="quarter" idx="23"/>
          </p:nvPr>
        </p:nvSpPr>
        <p:spPr/>
        <p:txBody>
          <a:bodyPr/>
          <a:lstStyle>
            <a:lvl1pPr>
              <a:defRPr/>
            </a:lvl1pPr>
          </a:lstStyle>
          <a:p>
            <a:endParaRPr lang="en-US" dirty="0">
              <a:solidFill>
                <a:prstClr val="black">
                  <a:tint val="75000"/>
                </a:prstClr>
              </a:solidFill>
            </a:endParaRPr>
          </a:p>
        </p:txBody>
      </p:sp>
      <p:sp>
        <p:nvSpPr>
          <p:cNvPr id="9"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8" y="304800"/>
            <a:ext cx="8370093"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2167" y="2225677"/>
            <a:ext cx="2669647" cy="39465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21305" y="1625601"/>
            <a:ext cx="5550959" cy="454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idx="13"/>
          </p:nvPr>
        </p:nvSpPr>
        <p:spPr>
          <a:xfrm>
            <a:off x="402170" y="1625605"/>
            <a:ext cx="2669647" cy="600075"/>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4"/>
          </p:nvPr>
        </p:nvSpPr>
        <p:spPr/>
        <p:txBody>
          <a:bodyPr/>
          <a:lstStyle>
            <a:lvl1pPr>
              <a:defRPr>
                <a:solidFill>
                  <a:prstClr val="black">
                    <a:tint val="75000"/>
                  </a:prstClr>
                </a:solidFill>
              </a:defRPr>
            </a:lvl1pPr>
          </a:lstStyle>
          <a:p>
            <a:endParaRPr lang="en-US" dirty="0"/>
          </a:p>
        </p:txBody>
      </p:sp>
      <p:sp>
        <p:nvSpPr>
          <p:cNvPr id="7" name="Footer Placeholder 5"/>
          <p:cNvSpPr>
            <a:spLocks noGrp="1"/>
          </p:cNvSpPr>
          <p:nvPr>
            <p:ph type="ftr" sz="quarter" idx="15"/>
          </p:nvPr>
        </p:nvSpPr>
        <p:spPr/>
        <p:txBody>
          <a:bodyPr/>
          <a:lstStyle>
            <a:lvl1pPr>
              <a:defRPr>
                <a:solidFill>
                  <a:prstClr val="black">
                    <a:tint val="75000"/>
                  </a:prstClr>
                </a:solidFill>
              </a:defRPr>
            </a:lvl1pPr>
          </a:lstStyle>
          <a:p>
            <a:endParaRPr lang="en-US" dirty="0"/>
          </a:p>
        </p:txBody>
      </p:sp>
      <p:sp>
        <p:nvSpPr>
          <p:cNvPr id="10"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lumn">
    <p:spTree>
      <p:nvGrpSpPr>
        <p:cNvPr id="1" name=""/>
        <p:cNvGrpSpPr/>
        <p:nvPr/>
      </p:nvGrpSpPr>
      <p:grpSpPr>
        <a:xfrm>
          <a:off x="0" y="0"/>
          <a:ext cx="0" cy="0"/>
          <a:chOff x="0" y="0"/>
          <a:chExt cx="0" cy="0"/>
        </a:xfrm>
      </p:grpSpPr>
      <p:sp>
        <p:nvSpPr>
          <p:cNvPr id="2" name="Title 1"/>
          <p:cNvSpPr>
            <a:spLocks noGrp="1"/>
          </p:cNvSpPr>
          <p:nvPr>
            <p:ph type="title"/>
          </p:nvPr>
        </p:nvSpPr>
        <p:spPr>
          <a:xfrm>
            <a:off x="402166" y="304800"/>
            <a:ext cx="8370095" cy="1143000"/>
          </a:xfrm>
        </p:spPr>
        <p:txBody>
          <a:bodyPr/>
          <a:lstStyle>
            <a:lvl1pPr algn="l">
              <a:defRPr>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02169" y="2225676"/>
            <a:ext cx="2732919"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90961" y="2225676"/>
            <a:ext cx="2762712"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7"/>
          </p:nvPr>
        </p:nvSpPr>
        <p:spPr>
          <a:xfrm>
            <a:off x="402170" y="1625603"/>
            <a:ext cx="2732919"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p:cNvSpPr>
            <a:spLocks noGrp="1"/>
          </p:cNvSpPr>
          <p:nvPr>
            <p:ph type="body" idx="19"/>
          </p:nvPr>
        </p:nvSpPr>
        <p:spPr>
          <a:xfrm>
            <a:off x="3190961" y="1625602"/>
            <a:ext cx="2762712"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20"/>
          </p:nvPr>
        </p:nvSpPr>
        <p:spPr>
          <a:xfrm>
            <a:off x="6009548" y="2225676"/>
            <a:ext cx="2762712" cy="3946525"/>
          </a:xfr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21"/>
          </p:nvPr>
        </p:nvSpPr>
        <p:spPr>
          <a:xfrm>
            <a:off x="6009548" y="1625602"/>
            <a:ext cx="2762712" cy="600075"/>
          </a:xfrm>
        </p:spPr>
        <p:txBody>
          <a:bodyPr/>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Rectangle 4"/>
          <p:cNvSpPr>
            <a:spLocks noGrp="1" noChangeArrowheads="1"/>
          </p:cNvSpPr>
          <p:nvPr>
            <p:ph type="dt" sz="half" idx="22"/>
          </p:nvPr>
        </p:nvSpPr>
        <p:spPr/>
        <p:txBody>
          <a:bodyPr/>
          <a:lstStyle>
            <a:lvl1pPr>
              <a:defRPr/>
            </a:lvl1pPr>
          </a:lstStyle>
          <a:p>
            <a:pPr>
              <a:defRPr/>
            </a:pPr>
            <a:endParaRPr lang="en-US" dirty="0">
              <a:solidFill>
                <a:prstClr val="black">
                  <a:tint val="75000"/>
                </a:prstClr>
              </a:solidFill>
            </a:endParaRPr>
          </a:p>
        </p:txBody>
      </p:sp>
      <p:sp>
        <p:nvSpPr>
          <p:cNvPr id="16" name="Rectangle 5"/>
          <p:cNvSpPr>
            <a:spLocks noGrp="1" noChangeArrowheads="1"/>
          </p:cNvSpPr>
          <p:nvPr>
            <p:ph type="ftr" sz="quarter" idx="23"/>
          </p:nvPr>
        </p:nvSpPr>
        <p:spPr/>
        <p:txBody>
          <a:bodyPr/>
          <a:lstStyle>
            <a:lvl1pPr>
              <a:defRPr/>
            </a:lvl1pPr>
          </a:lstStyle>
          <a:p>
            <a:pPr>
              <a:defRPr/>
            </a:pPr>
            <a:endParaRPr lang="en-US" dirty="0">
              <a:solidFill>
                <a:prstClr val="black">
                  <a:tint val="75000"/>
                </a:prstClr>
              </a:solidFill>
            </a:endParaRPr>
          </a:p>
        </p:txBody>
      </p:sp>
      <p:sp>
        <p:nvSpPr>
          <p:cNvPr id="18"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extLst>
      <p:ext uri="{BB962C8B-B14F-4D97-AF65-F5344CB8AC3E}">
        <p14:creationId xmlns:p14="http://schemas.microsoft.com/office/powerpoint/2010/main" val="2189315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3x2">
    <p:spTree>
      <p:nvGrpSpPr>
        <p:cNvPr id="1" name=""/>
        <p:cNvGrpSpPr/>
        <p:nvPr/>
      </p:nvGrpSpPr>
      <p:grpSpPr>
        <a:xfrm>
          <a:off x="0" y="0"/>
          <a:ext cx="0" cy="0"/>
          <a:chOff x="0" y="0"/>
          <a:chExt cx="0" cy="0"/>
        </a:xfrm>
      </p:grpSpPr>
      <p:sp>
        <p:nvSpPr>
          <p:cNvPr id="2" name="Title 1"/>
          <p:cNvSpPr>
            <a:spLocks noGrp="1"/>
          </p:cNvSpPr>
          <p:nvPr>
            <p:ph type="title"/>
          </p:nvPr>
        </p:nvSpPr>
        <p:spPr>
          <a:xfrm>
            <a:off x="402166" y="304800"/>
            <a:ext cx="8370095" cy="1143000"/>
          </a:xfrm>
        </p:spPr>
        <p:txBody>
          <a:bodyPr/>
          <a:lstStyle>
            <a:lvl1pPr algn="l">
              <a:defRPr>
                <a:latin typeface="Calibri" pitchFamily="34" charset="0"/>
              </a:defRPr>
            </a:lvl1pPr>
          </a:lstStyle>
          <a:p>
            <a:r>
              <a:rPr lang="en-US"/>
              <a:t>Click to edit Master title style</a:t>
            </a:r>
            <a:endParaRPr lang="en-US" dirty="0"/>
          </a:p>
        </p:txBody>
      </p:sp>
      <p:sp>
        <p:nvSpPr>
          <p:cNvPr id="15" name="Rectangle 4"/>
          <p:cNvSpPr>
            <a:spLocks noGrp="1" noChangeArrowheads="1"/>
          </p:cNvSpPr>
          <p:nvPr>
            <p:ph type="dt" sz="half" idx="22"/>
          </p:nvPr>
        </p:nvSpPr>
        <p:spPr/>
        <p:txBody>
          <a:bodyPr/>
          <a:lstStyle>
            <a:lvl1pPr>
              <a:defRPr/>
            </a:lvl1pPr>
          </a:lstStyle>
          <a:p>
            <a:pPr>
              <a:defRPr/>
            </a:pPr>
            <a:endParaRPr lang="en-US" dirty="0">
              <a:solidFill>
                <a:prstClr val="black">
                  <a:tint val="75000"/>
                </a:prstClr>
              </a:solidFill>
            </a:endParaRPr>
          </a:p>
        </p:txBody>
      </p:sp>
      <p:sp>
        <p:nvSpPr>
          <p:cNvPr id="16" name="Rectangle 5"/>
          <p:cNvSpPr>
            <a:spLocks noGrp="1" noChangeArrowheads="1"/>
          </p:cNvSpPr>
          <p:nvPr>
            <p:ph type="ftr" sz="quarter" idx="23"/>
          </p:nvPr>
        </p:nvSpPr>
        <p:spPr/>
        <p:txBody>
          <a:bodyPr/>
          <a:lstStyle>
            <a:lvl1pPr>
              <a:defRPr/>
            </a:lvl1pPr>
          </a:lstStyle>
          <a:p>
            <a:pPr>
              <a:defRPr/>
            </a:pPr>
            <a:endParaRPr lang="en-US" dirty="0">
              <a:solidFill>
                <a:prstClr val="black">
                  <a:tint val="75000"/>
                </a:prstClr>
              </a:solidFill>
            </a:endParaRPr>
          </a:p>
        </p:txBody>
      </p:sp>
      <p:sp>
        <p:nvSpPr>
          <p:cNvPr id="19" name="Content Placeholder 3"/>
          <p:cNvSpPr>
            <a:spLocks noGrp="1"/>
          </p:cNvSpPr>
          <p:nvPr>
            <p:ph sz="half" idx="25"/>
          </p:nvPr>
        </p:nvSpPr>
        <p:spPr>
          <a:xfrm>
            <a:off x="6009548" y="4504340"/>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20" name="Text Placeholder 2"/>
          <p:cNvSpPr>
            <a:spLocks noGrp="1"/>
          </p:cNvSpPr>
          <p:nvPr>
            <p:ph type="body" idx="26"/>
          </p:nvPr>
        </p:nvSpPr>
        <p:spPr>
          <a:xfrm>
            <a:off x="6009548" y="3904267"/>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p:cNvSpPr>
            <a:spLocks noGrp="1"/>
          </p:cNvSpPr>
          <p:nvPr>
            <p:ph sz="half" idx="27"/>
          </p:nvPr>
        </p:nvSpPr>
        <p:spPr>
          <a:xfrm>
            <a:off x="6009548" y="2224279"/>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22" name="Text Placeholder 2"/>
          <p:cNvSpPr>
            <a:spLocks noGrp="1"/>
          </p:cNvSpPr>
          <p:nvPr>
            <p:ph type="body" idx="28"/>
          </p:nvPr>
        </p:nvSpPr>
        <p:spPr>
          <a:xfrm>
            <a:off x="6009548" y="1624205"/>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29"/>
          </p:nvPr>
        </p:nvSpPr>
        <p:spPr>
          <a:xfrm>
            <a:off x="399943" y="1623623"/>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p:cNvSpPr>
            <a:spLocks noGrp="1"/>
          </p:cNvSpPr>
          <p:nvPr>
            <p:ph sz="half" idx="30"/>
          </p:nvPr>
        </p:nvSpPr>
        <p:spPr>
          <a:xfrm>
            <a:off x="399943" y="4502362"/>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25" name="Text Placeholder 2"/>
          <p:cNvSpPr>
            <a:spLocks noGrp="1"/>
          </p:cNvSpPr>
          <p:nvPr>
            <p:ph type="body" idx="31"/>
          </p:nvPr>
        </p:nvSpPr>
        <p:spPr>
          <a:xfrm>
            <a:off x="399943" y="3902288"/>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p:cNvSpPr>
            <a:spLocks noGrp="1"/>
          </p:cNvSpPr>
          <p:nvPr>
            <p:ph sz="half" idx="32"/>
          </p:nvPr>
        </p:nvSpPr>
        <p:spPr>
          <a:xfrm>
            <a:off x="399943" y="2222300"/>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33" name="Text Placeholder 2"/>
          <p:cNvSpPr>
            <a:spLocks noGrp="1"/>
          </p:cNvSpPr>
          <p:nvPr>
            <p:ph type="body" idx="34"/>
          </p:nvPr>
        </p:nvSpPr>
        <p:spPr>
          <a:xfrm>
            <a:off x="3190644" y="1623623"/>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p:cNvSpPr>
            <a:spLocks noGrp="1"/>
          </p:cNvSpPr>
          <p:nvPr>
            <p:ph sz="half" idx="35"/>
          </p:nvPr>
        </p:nvSpPr>
        <p:spPr>
          <a:xfrm>
            <a:off x="3190644" y="4502362"/>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35" name="Text Placeholder 2"/>
          <p:cNvSpPr>
            <a:spLocks noGrp="1"/>
          </p:cNvSpPr>
          <p:nvPr>
            <p:ph type="body" idx="36"/>
          </p:nvPr>
        </p:nvSpPr>
        <p:spPr>
          <a:xfrm>
            <a:off x="3190644" y="3902288"/>
            <a:ext cx="2762712" cy="600075"/>
          </a:xfrm>
        </p:spPr>
        <p:txBody>
          <a:bodyPr/>
          <a:lstStyle>
            <a:lvl1pPr marL="0" indent="0" algn="ctr">
              <a:buNone/>
              <a:defRPr sz="18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p:cNvSpPr>
            <a:spLocks noGrp="1"/>
          </p:cNvSpPr>
          <p:nvPr>
            <p:ph sz="half" idx="37"/>
          </p:nvPr>
        </p:nvSpPr>
        <p:spPr>
          <a:xfrm>
            <a:off x="3190644" y="2222300"/>
            <a:ext cx="2762712" cy="1669431"/>
          </a:xfrm>
        </p:spPr>
        <p:txBody>
          <a:bodyPr>
            <a:normAutofit/>
          </a:bodyPr>
          <a:lstStyle>
            <a:lvl1pPr marL="0" indent="0" algn="ctr">
              <a:buNone/>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18"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extLst>
      <p:ext uri="{BB962C8B-B14F-4D97-AF65-F5344CB8AC3E}">
        <p14:creationId xmlns:p14="http://schemas.microsoft.com/office/powerpoint/2010/main" val="3169834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12419889"/>
      </p:ext>
    </p:extLst>
  </p:cSld>
  <p:clrMapOvr>
    <a:masterClrMapping/>
  </p:clrMapOvr>
  <p:transition spd="med">
    <p:cover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9413"/>
            <a:ext cx="8534400" cy="58567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EA7AA289-BEB9-864D-845A-DEDBD7CA4871}" type="slidenum">
              <a:rPr lang="en-US" smtClean="0"/>
              <a:t>‹#›</a:t>
            </a:fld>
            <a:endParaRPr lang="en-US" dirty="0"/>
          </a:p>
        </p:txBody>
      </p:sp>
    </p:spTree>
    <p:extLst>
      <p:ext uri="{BB962C8B-B14F-4D97-AF65-F5344CB8AC3E}">
        <p14:creationId xmlns:p14="http://schemas.microsoft.com/office/powerpoint/2010/main" val="44565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9413"/>
            <a:ext cx="8534400" cy="5856751"/>
          </a:xfrm>
        </p:spPr>
        <p:txBody>
          <a:bodyPr vert="vert27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EA7AA289-BEB9-864D-845A-DEDBD7CA4871}" type="slidenum">
              <a:rPr lang="en-US" smtClean="0"/>
              <a:t>‹#›</a:t>
            </a:fld>
            <a:endParaRPr lang="en-US" dirty="0"/>
          </a:p>
        </p:txBody>
      </p:sp>
    </p:spTree>
    <p:extLst>
      <p:ext uri="{BB962C8B-B14F-4D97-AF65-F5344CB8AC3E}">
        <p14:creationId xmlns:p14="http://schemas.microsoft.com/office/powerpoint/2010/main" val="276074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7846" y="1600201"/>
            <a:ext cx="418795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1831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2 content no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07846" y="1535113"/>
            <a:ext cx="4189543" cy="639762"/>
          </a:xfrm>
        </p:spPr>
        <p:txBody>
          <a:bodyPr tIns="0" anchor="t" anchorCtr="0"/>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7087" y="2174875"/>
            <a:ext cx="417030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186318" cy="639762"/>
          </a:xfrm>
        </p:spPr>
        <p:txBody>
          <a:bodyPr tIns="0" anchor="t" anchorCtr="0"/>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1863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EA7AA289-BEB9-864D-845A-DEDBD7CA48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and a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07846" y="1535113"/>
            <a:ext cx="8542738" cy="639762"/>
          </a:xfrm>
        </p:spPr>
        <p:txBody>
          <a:bodyPr tIns="0" anchor="t" anchorCtr="0"/>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7086" y="2174875"/>
            <a:ext cx="8542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10"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extLst>
      <p:ext uri="{BB962C8B-B14F-4D97-AF65-F5344CB8AC3E}">
        <p14:creationId xmlns:p14="http://schemas.microsoft.com/office/powerpoint/2010/main" val="110176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5" name="Slide Number Placeholder 10"/>
          <p:cNvSpPr>
            <a:spLocks noGrp="1"/>
          </p:cNvSpPr>
          <p:nvPr>
            <p:ph type="sldNum" sz="quarter" idx="12"/>
          </p:nvPr>
        </p:nvSpPr>
        <p:spPr>
          <a:xfrm>
            <a:off x="6770417" y="6434454"/>
            <a:ext cx="2133600" cy="365125"/>
          </a:xfrm>
        </p:spPr>
        <p:txBody>
          <a:bodyPr/>
          <a:lstStyle/>
          <a:p>
            <a:fld id="{EA7AA289-BEB9-864D-845A-DEDBD7CA487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6297930"/>
            <a:ext cx="9144000" cy="5867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 name="Group 1"/>
          <p:cNvGrpSpPr/>
          <p:nvPr/>
        </p:nvGrpSpPr>
        <p:grpSpPr>
          <a:xfrm>
            <a:off x="-3595055" y="6496551"/>
            <a:ext cx="18764260" cy="1162795"/>
            <a:chOff x="-3590159" y="5005344"/>
            <a:chExt cx="18764260" cy="1406981"/>
          </a:xfrm>
          <a:solidFill>
            <a:schemeClr val="accent1"/>
          </a:solidFill>
        </p:grpSpPr>
        <p:sp>
          <p:nvSpPr>
            <p:cNvPr id="9" name="Oval 8"/>
            <p:cNvSpPr/>
            <p:nvPr userDrawn="1"/>
          </p:nvSpPr>
          <p:spPr>
            <a:xfrm rot="320926">
              <a:off x="-3590159" y="5429197"/>
              <a:ext cx="13833284" cy="908961"/>
            </a:xfrm>
            <a:prstGeom prst="ellipse">
              <a:avLst/>
            </a:prstGeom>
            <a:grpFill/>
            <a:ln>
              <a:noFill/>
            </a:ln>
            <a:effectLst>
              <a:glow>
                <a:schemeClr val="bg1"/>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userDrawn="1"/>
          </p:nvSpPr>
          <p:spPr>
            <a:xfrm rot="21415479">
              <a:off x="-2824294" y="5005344"/>
              <a:ext cx="17998395" cy="1406981"/>
            </a:xfrm>
            <a:prstGeom prst="ellipse">
              <a:avLst/>
            </a:prstGeom>
            <a:grpFill/>
            <a:ln>
              <a:noFill/>
            </a:ln>
            <a:effectLst>
              <a:glow>
                <a:schemeClr val="bg1"/>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grpSp>
      <p:sp>
        <p:nvSpPr>
          <p:cNvPr id="14" name="Rectangle 13"/>
          <p:cNvSpPr/>
          <p:nvPr/>
        </p:nvSpPr>
        <p:spPr>
          <a:xfrm>
            <a:off x="6528078" y="6444558"/>
            <a:ext cx="2060109" cy="365985"/>
          </a:xfrm>
          <a:prstGeom prst="rect">
            <a:avLst/>
          </a:prstGeom>
        </p:spPr>
        <p:txBody>
          <a:bodyPr wrap="square" anchor="ctr">
            <a:spAutoFit/>
          </a:bodyPr>
          <a:lstStyle/>
          <a:p>
            <a:r>
              <a:rPr lang="en-US" sz="1600" b="1" dirty="0">
                <a:solidFill>
                  <a:schemeClr val="tx2"/>
                </a:solidFill>
                <a:latin typeface="+mj-lt"/>
                <a:cs typeface="Arial Black"/>
              </a:rPr>
              <a:t>Together We Succeed</a:t>
            </a:r>
          </a:p>
        </p:txBody>
      </p:sp>
      <p:sp>
        <p:nvSpPr>
          <p:cNvPr id="3074" name="Title Placeholder 1"/>
          <p:cNvSpPr>
            <a:spLocks noGrp="1"/>
          </p:cNvSpPr>
          <p:nvPr>
            <p:ph type="title"/>
          </p:nvPr>
        </p:nvSpPr>
        <p:spPr bwMode="auto">
          <a:xfrm>
            <a:off x="304800" y="274638"/>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04800" y="1600201"/>
            <a:ext cx="8534400" cy="4525963"/>
          </a:xfrm>
          <a:prstGeom prst="rect">
            <a:avLst/>
          </a:prstGeom>
          <a:noFill/>
          <a:ln w="9525">
            <a:noFill/>
            <a:miter lim="800000"/>
            <a:headEnd/>
            <a:tailEnd/>
          </a:ln>
        </p:spPr>
        <p:txBody>
          <a:bodyPr vert="horz" wrap="square" lIns="0" tIns="45720" rIns="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2" name="Frame 11"/>
          <p:cNvSpPr>
            <a:spLocks noChangeAspect="1"/>
          </p:cNvSpPr>
          <p:nvPr/>
        </p:nvSpPr>
        <p:spPr>
          <a:xfrm>
            <a:off x="-6172200" y="-6172200"/>
            <a:ext cx="21488400" cy="19202400"/>
          </a:xfrm>
          <a:prstGeom prst="frame">
            <a:avLst>
              <a:gd name="adj1" fmla="val 31937"/>
            </a:avLst>
          </a:prstGeom>
          <a:solidFill>
            <a:schemeClr val="bg1">
              <a:lumMod val="65000"/>
            </a:schemeClr>
          </a:solidFill>
          <a:effectLst/>
          <a:scene3d>
            <a:camera prst="orthographicFront">
              <a:rot lat="0" lon="0" rev="0"/>
            </a:camera>
            <a:lightRig rig="contrasting" dir="t">
              <a:rot lat="0" lon="0" rev="16500000"/>
            </a:lightRig>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 name="Slide Number Placeholder 2"/>
          <p:cNvSpPr>
            <a:spLocks noGrp="1"/>
          </p:cNvSpPr>
          <p:nvPr>
            <p:ph type="sldNum" sz="quarter" idx="4"/>
          </p:nvPr>
        </p:nvSpPr>
        <p:spPr>
          <a:xfrm>
            <a:off x="6770417" y="6444558"/>
            <a:ext cx="2133600" cy="365125"/>
          </a:xfrm>
          <a:prstGeom prst="rect">
            <a:avLst/>
          </a:prstGeom>
        </p:spPr>
        <p:txBody>
          <a:bodyPr vert="horz" lIns="91440" tIns="45720" rIns="91440" bIns="45720" rtlCol="0" anchor="ctr"/>
          <a:lstStyle>
            <a:lvl1pPr algn="r">
              <a:defRPr sz="1600" b="1">
                <a:solidFill>
                  <a:schemeClr val="tx2"/>
                </a:solidFill>
              </a:defRPr>
            </a:lvl1pPr>
          </a:lstStyle>
          <a:p>
            <a:fld id="{EA7AA289-BEB9-864D-845A-DEDBD7CA48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979" r:id="rId2"/>
    <p:sldLayoutId id="2147484002" r:id="rId3"/>
    <p:sldLayoutId id="2147484004" r:id="rId4"/>
    <p:sldLayoutId id="2147483981" r:id="rId5"/>
    <p:sldLayoutId id="2147483982" r:id="rId6"/>
    <p:sldLayoutId id="2147484003" r:id="rId7"/>
    <p:sldLayoutId id="2147483983" r:id="rId8"/>
    <p:sldLayoutId id="2147483984" r:id="rId9"/>
    <p:sldLayoutId id="2147483985" r:id="rId10"/>
    <p:sldLayoutId id="2147484005" r:id="rId11"/>
    <p:sldLayoutId id="2147483987" r:id="rId12"/>
    <p:sldLayoutId id="2147483988" r:id="rId13"/>
    <p:sldLayoutId id="2147483989" r:id="rId14"/>
    <p:sldLayoutId id="2147483990" r:id="rId15"/>
    <p:sldLayoutId id="2147483991" r:id="rId16"/>
    <p:sldLayoutId id="2147483992" r:id="rId17"/>
    <p:sldLayoutId id="2147484001" r:id="rId18"/>
    <p:sldLayoutId id="2147483993" r:id="rId19"/>
    <p:sldLayoutId id="2147483994" r:id="rId20"/>
    <p:sldLayoutId id="2147483995" r:id="rId21"/>
    <p:sldLayoutId id="2147483996" r:id="rId22"/>
    <p:sldLayoutId id="2147483759" r:id="rId23"/>
    <p:sldLayoutId id="2147483829" r:id="rId24"/>
    <p:sldLayoutId id="2147484018" r:id="rId25"/>
  </p:sldLayoutIdLst>
  <p:hf hdr="0" ftr="0" dt="0"/>
  <p:txStyles>
    <p:title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Corbel" pitchFamily="34" charset="0"/>
        </a:defRPr>
      </a:lvl2pPr>
      <a:lvl3pPr algn="l" rtl="0" eaLnBrk="1" fontAlgn="base" hangingPunct="1">
        <a:spcBef>
          <a:spcPct val="0"/>
        </a:spcBef>
        <a:spcAft>
          <a:spcPct val="0"/>
        </a:spcAft>
        <a:defRPr sz="4000" b="1">
          <a:solidFill>
            <a:schemeClr val="tx2"/>
          </a:solidFill>
          <a:latin typeface="Corbel" pitchFamily="34" charset="0"/>
        </a:defRPr>
      </a:lvl3pPr>
      <a:lvl4pPr algn="l" rtl="0" eaLnBrk="1" fontAlgn="base" hangingPunct="1">
        <a:spcBef>
          <a:spcPct val="0"/>
        </a:spcBef>
        <a:spcAft>
          <a:spcPct val="0"/>
        </a:spcAft>
        <a:defRPr sz="4000" b="1">
          <a:solidFill>
            <a:schemeClr val="tx2"/>
          </a:solidFill>
          <a:latin typeface="Corbel" pitchFamily="34" charset="0"/>
        </a:defRPr>
      </a:lvl4pPr>
      <a:lvl5pPr algn="l" rtl="0" eaLnBrk="1" fontAlgn="base" hangingPunct="1">
        <a:spcBef>
          <a:spcPct val="0"/>
        </a:spcBef>
        <a:spcAft>
          <a:spcPct val="0"/>
        </a:spcAft>
        <a:defRPr sz="4000" b="1">
          <a:solidFill>
            <a:schemeClr val="tx2"/>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lnSpc>
          <a:spcPct val="100000"/>
        </a:lnSpc>
        <a:spcBef>
          <a:spcPts val="0"/>
        </a:spcBef>
        <a:spcAft>
          <a:spcPts val="600"/>
        </a:spcAft>
        <a:buClr>
          <a:schemeClr val="tx2"/>
        </a:buClr>
        <a:buSzPct val="100000"/>
        <a:buFont typeface="Arial" pitchFamily="34" charset="0"/>
        <a:buChar char="•"/>
        <a:tabLst>
          <a:tab pos="228600" algn="l"/>
          <a:tab pos="457200" algn="l"/>
          <a:tab pos="685800" algn="l"/>
          <a:tab pos="914400" algn="l"/>
          <a:tab pos="1143000" algn="l"/>
        </a:tabLst>
        <a:defRPr sz="2800" b="1" kern="1200">
          <a:solidFill>
            <a:schemeClr val="tx2"/>
          </a:solidFill>
          <a:latin typeface="+mn-lt"/>
          <a:ea typeface="+mn-ea"/>
          <a:cs typeface="+mn-cs"/>
        </a:defRPr>
      </a:lvl1pPr>
      <a:lvl2pPr marL="742950" indent="-285750" algn="l" rtl="0" eaLnBrk="1" fontAlgn="base" hangingPunct="1">
        <a:lnSpc>
          <a:spcPct val="100000"/>
        </a:lnSpc>
        <a:spcBef>
          <a:spcPts val="0"/>
        </a:spcBef>
        <a:spcAft>
          <a:spcPts val="600"/>
        </a:spcAft>
        <a:buClr>
          <a:schemeClr val="tx2"/>
        </a:buClr>
        <a:buSzPct val="100000"/>
        <a:buFont typeface="Arial" pitchFamily="34" charset="0"/>
        <a:buChar char="•"/>
        <a:tabLst>
          <a:tab pos="228600" algn="l"/>
          <a:tab pos="457200" algn="l"/>
          <a:tab pos="685800" algn="l"/>
          <a:tab pos="914400" algn="l"/>
          <a:tab pos="1143000" algn="l"/>
        </a:tabLst>
        <a:defRPr sz="2400" kern="1200">
          <a:solidFill>
            <a:schemeClr val="tx1"/>
          </a:solidFill>
          <a:latin typeface="+mn-lt"/>
          <a:ea typeface="+mn-ea"/>
          <a:cs typeface="+mn-cs"/>
        </a:defRPr>
      </a:lvl2pPr>
      <a:lvl3pPr marL="1143000" indent="-228600" algn="l" rtl="0" eaLnBrk="1" fontAlgn="base" hangingPunct="1">
        <a:lnSpc>
          <a:spcPct val="100000"/>
        </a:lnSpc>
        <a:spcBef>
          <a:spcPts val="0"/>
        </a:spcBef>
        <a:spcAft>
          <a:spcPts val="600"/>
        </a:spcAft>
        <a:buClr>
          <a:schemeClr val="tx2"/>
        </a:buClr>
        <a:buSzPct val="100000"/>
        <a:buFont typeface="Arial" pitchFamily="34" charset="0"/>
        <a:buChar char="•"/>
        <a:tabLst>
          <a:tab pos="228600" algn="l"/>
          <a:tab pos="457200" algn="l"/>
          <a:tab pos="685800" algn="l"/>
          <a:tab pos="914400" algn="l"/>
          <a:tab pos="1143000" algn="l"/>
        </a:tabLst>
        <a:defRPr sz="2000" kern="1200">
          <a:solidFill>
            <a:schemeClr val="tx1"/>
          </a:solidFill>
          <a:latin typeface="+mn-lt"/>
          <a:ea typeface="+mn-ea"/>
          <a:cs typeface="+mn-cs"/>
        </a:defRPr>
      </a:lvl3pPr>
      <a:lvl4pPr marL="1600200" indent="-228600" algn="l" rtl="0" eaLnBrk="1" fontAlgn="base" hangingPunct="1">
        <a:lnSpc>
          <a:spcPct val="100000"/>
        </a:lnSpc>
        <a:spcBef>
          <a:spcPts val="0"/>
        </a:spcBef>
        <a:spcAft>
          <a:spcPts val="600"/>
        </a:spcAft>
        <a:buClr>
          <a:schemeClr val="tx2"/>
        </a:buClr>
        <a:buSzPct val="100000"/>
        <a:buFont typeface="Arial" pitchFamily="34" charset="0"/>
        <a:buChar char="•"/>
        <a:tabLst>
          <a:tab pos="228600" algn="l"/>
          <a:tab pos="457200" algn="l"/>
          <a:tab pos="685800" algn="l"/>
          <a:tab pos="914400" algn="l"/>
          <a:tab pos="1143000" algn="l"/>
        </a:tabLst>
        <a:defRPr sz="1800" kern="1200">
          <a:solidFill>
            <a:schemeClr val="tx1"/>
          </a:solidFill>
          <a:latin typeface="+mn-lt"/>
          <a:ea typeface="+mn-ea"/>
          <a:cs typeface="+mn-cs"/>
        </a:defRPr>
      </a:lvl4pPr>
      <a:lvl5pPr marL="2057400" indent="-228600" algn="l" rtl="0" eaLnBrk="1" fontAlgn="base" hangingPunct="1">
        <a:lnSpc>
          <a:spcPct val="100000"/>
        </a:lnSpc>
        <a:spcBef>
          <a:spcPts val="0"/>
        </a:spcBef>
        <a:spcAft>
          <a:spcPts val="600"/>
        </a:spcAft>
        <a:buClr>
          <a:schemeClr val="tx2"/>
        </a:buClr>
        <a:buSzPct val="100000"/>
        <a:buFont typeface="Arial" pitchFamily="34" charset="0"/>
        <a:buChar char="•"/>
        <a:tabLst>
          <a:tab pos="228600" algn="l"/>
          <a:tab pos="457200" algn="l"/>
          <a:tab pos="685800" algn="l"/>
          <a:tab pos="914400" algn="l"/>
          <a:tab pos="1143000" algn="l"/>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morgan@twsproject17.org" TargetMode="Externa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p:cNvSpPr>
          <p:nvPr/>
        </p:nvSpPr>
        <p:spPr>
          <a:xfrm>
            <a:off x="143510" y="277920"/>
            <a:ext cx="9000490" cy="838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t>Linking, Leveraging, and Partnerships to Grow Rural Communities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3627" t="28490" r="15262" b="28846"/>
          <a:stretch/>
        </p:blipFill>
        <p:spPr>
          <a:xfrm rot="60000">
            <a:off x="4118311" y="1685819"/>
            <a:ext cx="4228735" cy="3040426"/>
          </a:xfrm>
          <a:prstGeom prst="rect">
            <a:avLst/>
          </a:prstGeom>
        </p:spPr>
      </p:pic>
      <p:sp>
        <p:nvSpPr>
          <p:cNvPr id="6" name="TextBox 5"/>
          <p:cNvSpPr txBox="1"/>
          <p:nvPr/>
        </p:nvSpPr>
        <p:spPr>
          <a:xfrm>
            <a:off x="274852" y="5035534"/>
            <a:ext cx="10083332" cy="923330"/>
          </a:xfrm>
          <a:prstGeom prst="rect">
            <a:avLst/>
          </a:prstGeom>
          <a:noFill/>
        </p:spPr>
        <p:txBody>
          <a:bodyPr wrap="square" rtlCol="0">
            <a:spAutoFit/>
          </a:bodyPr>
          <a:lstStyle/>
          <a:p>
            <a:r>
              <a:rPr lang="en-US" b="1" dirty="0"/>
              <a:t>Heather Morgan </a:t>
            </a:r>
          </a:p>
          <a:p>
            <a:r>
              <a:rPr lang="en-US" dirty="0">
                <a:hlinkClick r:id="rId3"/>
              </a:rPr>
              <a:t>hmorgan@twsproject17.org</a:t>
            </a:r>
            <a:endParaRPr lang="en-US" dirty="0"/>
          </a:p>
          <a:p>
            <a:r>
              <a:rPr lang="en-US" dirty="0"/>
              <a:t>785-323-7001</a:t>
            </a:r>
          </a:p>
        </p:txBody>
      </p:sp>
      <p:pic>
        <p:nvPicPr>
          <p:cNvPr id="1026" name="Picture 2" descr="Image result for powercat logo">
            <a:extLst>
              <a:ext uri="{FF2B5EF4-FFF2-40B4-BE49-F238E27FC236}">
                <a16:creationId xmlns:a16="http://schemas.microsoft.com/office/drawing/2014/main" id="{9917EE60-3A32-4A9D-86BF-13E2871B1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589" y="943566"/>
            <a:ext cx="3186666" cy="273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A8FB87-B130-4BAB-9FBF-2133907744A9}"/>
              </a:ext>
            </a:extLst>
          </p:cNvPr>
          <p:cNvSpPr>
            <a:spLocks noGrp="1"/>
          </p:cNvSpPr>
          <p:nvPr>
            <p:ph idx="1"/>
          </p:nvPr>
        </p:nvSpPr>
        <p:spPr>
          <a:xfrm>
            <a:off x="304800" y="830179"/>
            <a:ext cx="8534400" cy="5295986"/>
          </a:xfrm>
        </p:spPr>
        <p:txBody>
          <a:bodyPr>
            <a:normAutofit/>
          </a:bodyPr>
          <a:lstStyle/>
          <a:p>
            <a:r>
              <a:rPr lang="en-US" dirty="0"/>
              <a:t>Quality of Life</a:t>
            </a:r>
          </a:p>
          <a:p>
            <a:pPr lvl="1"/>
            <a:r>
              <a:rPr lang="en-US" dirty="0"/>
              <a:t>Contest for what kids would promote about their community/region.  </a:t>
            </a:r>
          </a:p>
          <a:p>
            <a:pPr lvl="2"/>
            <a:r>
              <a:rPr lang="en-US" dirty="0"/>
              <a:t>Lucky Horseshoe 4-H Club and Eureka High School won contest for promoting rural Southeast Kansas</a:t>
            </a:r>
          </a:p>
          <a:p>
            <a:r>
              <a:rPr lang="en-US" dirty="0"/>
              <a:t>Trails</a:t>
            </a:r>
          </a:p>
          <a:p>
            <a:pPr lvl="1"/>
            <a:r>
              <a:rPr lang="en-US" dirty="0"/>
              <a:t>Flint Hills  Nature Trail in Ottawa connected to the Prairie Spirit Trail down into Allen County</a:t>
            </a:r>
          </a:p>
          <a:p>
            <a:pPr lvl="1"/>
            <a:r>
              <a:rPr lang="en-US" dirty="0"/>
              <a:t>Dirty </a:t>
            </a:r>
            <a:r>
              <a:rPr lang="en-US" dirty="0" err="1"/>
              <a:t>Kanza</a:t>
            </a:r>
            <a:r>
              <a:rPr lang="en-US" dirty="0"/>
              <a:t> in the Flint Hills</a:t>
            </a:r>
          </a:p>
          <a:p>
            <a:pPr lvl="1"/>
            <a:r>
              <a:rPr lang="en-US" dirty="0"/>
              <a:t>Open Gravel Race in Barber and Pratt County</a:t>
            </a:r>
          </a:p>
          <a:p>
            <a:pPr lvl="1"/>
            <a:r>
              <a:rPr lang="en-US" dirty="0"/>
              <a:t>Recent ABC Trail Coalition connecting the trails in Allen, Bourbon, and Crawford Counties</a:t>
            </a:r>
          </a:p>
          <a:p>
            <a:pPr lvl="1"/>
            <a:endParaRPr lang="en-US" dirty="0"/>
          </a:p>
        </p:txBody>
      </p:sp>
      <p:sp>
        <p:nvSpPr>
          <p:cNvPr id="3" name="Title 2">
            <a:extLst>
              <a:ext uri="{FF2B5EF4-FFF2-40B4-BE49-F238E27FC236}">
                <a16:creationId xmlns:a16="http://schemas.microsoft.com/office/drawing/2014/main" id="{FBBCA5D0-14FC-4224-A537-905EEB3B54EF}"/>
              </a:ext>
            </a:extLst>
          </p:cNvPr>
          <p:cNvSpPr>
            <a:spLocks noGrp="1"/>
          </p:cNvSpPr>
          <p:nvPr>
            <p:ph type="title"/>
          </p:nvPr>
        </p:nvSpPr>
        <p:spPr>
          <a:xfrm>
            <a:off x="304800" y="274638"/>
            <a:ext cx="8534400" cy="457198"/>
          </a:xfrm>
        </p:spPr>
        <p:txBody>
          <a:bodyPr/>
          <a:lstStyle/>
          <a:p>
            <a:r>
              <a:rPr lang="en-US" dirty="0"/>
              <a:t>Market your strengths</a:t>
            </a:r>
          </a:p>
        </p:txBody>
      </p:sp>
      <p:sp>
        <p:nvSpPr>
          <p:cNvPr id="4" name="Slide Number Placeholder 3">
            <a:extLst>
              <a:ext uri="{FF2B5EF4-FFF2-40B4-BE49-F238E27FC236}">
                <a16:creationId xmlns:a16="http://schemas.microsoft.com/office/drawing/2014/main" id="{06441570-B4CF-437D-A492-9F163AE137E9}"/>
              </a:ext>
            </a:extLst>
          </p:cNvPr>
          <p:cNvSpPr>
            <a:spLocks noGrp="1"/>
          </p:cNvSpPr>
          <p:nvPr>
            <p:ph type="sldNum" sz="quarter" idx="12"/>
          </p:nvPr>
        </p:nvSpPr>
        <p:spPr/>
        <p:txBody>
          <a:bodyPr/>
          <a:lstStyle/>
          <a:p>
            <a:fld id="{EA7AA289-BEB9-864D-845A-DEDBD7CA4871}" type="slidenum">
              <a:rPr lang="en-US" smtClean="0"/>
              <a:t>10</a:t>
            </a:fld>
            <a:endParaRPr lang="en-US" dirty="0"/>
          </a:p>
        </p:txBody>
      </p:sp>
    </p:spTree>
    <p:extLst>
      <p:ext uri="{BB962C8B-B14F-4D97-AF65-F5344CB8AC3E}">
        <p14:creationId xmlns:p14="http://schemas.microsoft.com/office/powerpoint/2010/main" val="133465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CB84-7429-480D-90BF-68A3275AFDA1}"/>
              </a:ext>
            </a:extLst>
          </p:cNvPr>
          <p:cNvSpPr>
            <a:spLocks noGrp="1"/>
          </p:cNvSpPr>
          <p:nvPr>
            <p:ph type="title"/>
          </p:nvPr>
        </p:nvSpPr>
        <p:spPr>
          <a:xfrm>
            <a:off x="192616" y="-30115"/>
            <a:ext cx="8534400" cy="513043"/>
          </a:xfrm>
        </p:spPr>
        <p:txBody>
          <a:bodyPr/>
          <a:lstStyle/>
          <a:p>
            <a:r>
              <a:rPr lang="en-US" dirty="0"/>
              <a:t>Myths and Missteps</a:t>
            </a:r>
          </a:p>
        </p:txBody>
      </p:sp>
      <p:sp>
        <p:nvSpPr>
          <p:cNvPr id="4" name="Content Placeholder 3">
            <a:extLst>
              <a:ext uri="{FF2B5EF4-FFF2-40B4-BE49-F238E27FC236}">
                <a16:creationId xmlns:a16="http://schemas.microsoft.com/office/drawing/2014/main" id="{EB2F5EBF-A883-4B48-8123-E46DD7CEE89E}"/>
              </a:ext>
            </a:extLst>
          </p:cNvPr>
          <p:cNvSpPr>
            <a:spLocks noGrp="1"/>
          </p:cNvSpPr>
          <p:nvPr>
            <p:ph sz="half" idx="2"/>
          </p:nvPr>
        </p:nvSpPr>
        <p:spPr>
          <a:xfrm>
            <a:off x="192616" y="482928"/>
            <a:ext cx="8951384" cy="6316651"/>
          </a:xfrm>
        </p:spPr>
        <p:txBody>
          <a:bodyPr>
            <a:normAutofit fontScale="92500" lnSpcReduction="10000"/>
          </a:bodyPr>
          <a:lstStyle/>
          <a:p>
            <a:r>
              <a:rPr lang="en-US" sz="1800" dirty="0"/>
              <a:t>Hiring someone to “focus” solely on your community will yield results</a:t>
            </a:r>
          </a:p>
          <a:p>
            <a:r>
              <a:rPr lang="en-US" sz="1800" dirty="0"/>
              <a:t>They must travel to shows and be chasing the next big thing</a:t>
            </a:r>
          </a:p>
          <a:p>
            <a:r>
              <a:rPr lang="en-US" sz="1800" dirty="0"/>
              <a:t>Not understanding your true assets</a:t>
            </a:r>
          </a:p>
          <a:p>
            <a:r>
              <a:rPr lang="en-US" sz="1800" dirty="0"/>
              <a:t>Not understanding an asset </a:t>
            </a:r>
            <a:r>
              <a:rPr lang="en-US" dirty="0"/>
              <a:t>isn’t</a:t>
            </a:r>
            <a:r>
              <a:rPr lang="en-US" sz="1800" dirty="0"/>
              <a:t> an asset if ten other communities have the same thing</a:t>
            </a:r>
          </a:p>
          <a:p>
            <a:r>
              <a:rPr lang="en-US" sz="1800" dirty="0"/>
              <a:t>WORKFORCE is the number one driver for nearly every business.</a:t>
            </a:r>
          </a:p>
          <a:p>
            <a:r>
              <a:rPr lang="en-US" sz="1800" dirty="0"/>
              <a:t>Thinking workforce can be addressed easily if there is a shortage</a:t>
            </a:r>
          </a:p>
          <a:p>
            <a:r>
              <a:rPr lang="en-US" sz="1800" dirty="0"/>
              <a:t>Thinking anyone can come in and build relationship</a:t>
            </a:r>
          </a:p>
          <a:p>
            <a:r>
              <a:rPr lang="en-US" sz="1800" dirty="0"/>
              <a:t>Thinking local politics don’t matter</a:t>
            </a:r>
          </a:p>
          <a:p>
            <a:r>
              <a:rPr lang="en-US" sz="1800" dirty="0"/>
              <a:t>Thinking social networks don’t matter</a:t>
            </a:r>
          </a:p>
          <a:p>
            <a:r>
              <a:rPr lang="en-US" sz="1800" dirty="0"/>
              <a:t>That an economic development professional will just “know” what do to</a:t>
            </a:r>
          </a:p>
          <a:p>
            <a:r>
              <a:rPr lang="en-US" sz="1800" dirty="0"/>
              <a:t>Assuming people like something because that’s the way its always been</a:t>
            </a:r>
          </a:p>
          <a:p>
            <a:r>
              <a:rPr lang="en-US" sz="1800" dirty="0"/>
              <a:t>Assuming the community doesn’t need to buy in and have had a voice in the process about the vision for the economic future of the county </a:t>
            </a:r>
          </a:p>
          <a:p>
            <a:r>
              <a:rPr lang="en-US" sz="1800" dirty="0"/>
              <a:t>Someone you hire will care as much about the community as you do</a:t>
            </a:r>
          </a:p>
          <a:p>
            <a:r>
              <a:rPr lang="en-US" sz="1800" dirty="0"/>
              <a:t>Thinking that the community won’t step up to assist in economic development if asked</a:t>
            </a:r>
          </a:p>
          <a:p>
            <a:r>
              <a:rPr lang="en-US" sz="1800" dirty="0"/>
              <a:t>Thinking if you build it they will come vs. being shovel ready</a:t>
            </a:r>
          </a:p>
          <a:p>
            <a:r>
              <a:rPr lang="en-US" sz="1800" dirty="0"/>
              <a:t>Thinking you shouldn’t have an idea of a local incentive package</a:t>
            </a:r>
          </a:p>
          <a:p>
            <a:r>
              <a:rPr lang="en-US" sz="1800" dirty="0"/>
              <a:t>Thinking you should sell the business on your community before listening to what the business needs</a:t>
            </a:r>
          </a:p>
          <a:p>
            <a:endParaRPr lang="en-US" sz="1800" dirty="0"/>
          </a:p>
        </p:txBody>
      </p:sp>
      <p:sp>
        <p:nvSpPr>
          <p:cNvPr id="5" name="Slide Number Placeholder 4">
            <a:extLst>
              <a:ext uri="{FF2B5EF4-FFF2-40B4-BE49-F238E27FC236}">
                <a16:creationId xmlns:a16="http://schemas.microsoft.com/office/drawing/2014/main" id="{FD29BE19-28C9-4F6D-A22F-E57162F737C3}"/>
              </a:ext>
            </a:extLst>
          </p:cNvPr>
          <p:cNvSpPr>
            <a:spLocks noGrp="1"/>
          </p:cNvSpPr>
          <p:nvPr>
            <p:ph type="sldNum" sz="quarter" idx="12"/>
          </p:nvPr>
        </p:nvSpPr>
        <p:spPr/>
        <p:txBody>
          <a:bodyPr/>
          <a:lstStyle/>
          <a:p>
            <a:fld id="{EA7AA289-BEB9-864D-845A-DEDBD7CA4871}" type="slidenum">
              <a:rPr lang="en-US" smtClean="0"/>
              <a:t>11</a:t>
            </a:fld>
            <a:endParaRPr lang="en-US" dirty="0"/>
          </a:p>
        </p:txBody>
      </p:sp>
    </p:spTree>
    <p:extLst>
      <p:ext uri="{BB962C8B-B14F-4D97-AF65-F5344CB8AC3E}">
        <p14:creationId xmlns:p14="http://schemas.microsoft.com/office/powerpoint/2010/main" val="139137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86" y="98791"/>
            <a:ext cx="8534400" cy="358408"/>
          </a:xfrm>
        </p:spPr>
        <p:txBody>
          <a:bodyPr/>
          <a:lstStyle/>
          <a:p>
            <a:r>
              <a:rPr lang="en-US" u="sng" dirty="0"/>
              <a:t>Lessons Learned</a:t>
            </a:r>
          </a:p>
        </p:txBody>
      </p:sp>
      <p:sp>
        <p:nvSpPr>
          <p:cNvPr id="4" name="Content Placeholder 3"/>
          <p:cNvSpPr>
            <a:spLocks noGrp="1"/>
          </p:cNvSpPr>
          <p:nvPr>
            <p:ph sz="half" idx="2"/>
          </p:nvPr>
        </p:nvSpPr>
        <p:spPr>
          <a:xfrm>
            <a:off x="327086" y="562708"/>
            <a:ext cx="8663165" cy="5708620"/>
          </a:xfrm>
        </p:spPr>
        <p:txBody>
          <a:bodyPr>
            <a:normAutofit fontScale="85000" lnSpcReduction="20000"/>
          </a:bodyPr>
          <a:lstStyle/>
          <a:p>
            <a:r>
              <a:rPr lang="en-US" sz="2600" dirty="0"/>
              <a:t>Bottom up approach is a must.  </a:t>
            </a:r>
          </a:p>
          <a:p>
            <a:r>
              <a:rPr lang="en-US" sz="2600" dirty="0"/>
              <a:t>Don’t waste time with dysfunctional organizations or people.</a:t>
            </a:r>
          </a:p>
          <a:p>
            <a:r>
              <a:rPr lang="en-US" sz="2600" dirty="0"/>
              <a:t>Whatever your scope of work is it will change.  You have to go where the community energy is.</a:t>
            </a:r>
          </a:p>
          <a:p>
            <a:r>
              <a:rPr lang="en-US" sz="2600" dirty="0"/>
              <a:t>Unusual suspects are your most valuable contributors. </a:t>
            </a:r>
          </a:p>
          <a:p>
            <a:r>
              <a:rPr lang="en-US" sz="2600" dirty="0"/>
              <a:t>There will be skeptics, be prepared with answers.</a:t>
            </a:r>
          </a:p>
          <a:p>
            <a:r>
              <a:rPr lang="en-US" sz="2600" dirty="0"/>
              <a:t>Engagement will be slow until visual success is seen.</a:t>
            </a:r>
          </a:p>
          <a:p>
            <a:r>
              <a:rPr lang="en-US" sz="2600" dirty="0"/>
              <a:t>The community isn’t always ready for “academic” and “best practice” use the practice not the words </a:t>
            </a:r>
            <a:r>
              <a:rPr lang="en-US" sz="2600" dirty="0">
                <a:sym typeface="Wingdings" panose="05000000000000000000" pitchFamily="2" charset="2"/>
              </a:rPr>
              <a:t>. </a:t>
            </a:r>
            <a:endParaRPr lang="en-US" sz="2600" dirty="0"/>
          </a:p>
          <a:p>
            <a:r>
              <a:rPr lang="en-US" sz="2600" dirty="0"/>
              <a:t>LEADERSHIP TRAINING IS CRITICAL.</a:t>
            </a:r>
          </a:p>
          <a:p>
            <a:pPr>
              <a:spcAft>
                <a:spcPts val="300"/>
              </a:spcAft>
            </a:pPr>
            <a:r>
              <a:rPr lang="en-US" sz="2600" dirty="0"/>
              <a:t>Traditional hierarchical command and control structures are woefully ineffective to address socially complex, wicked problems – need a holistic approach toward economic growth</a:t>
            </a:r>
          </a:p>
          <a:p>
            <a:pPr>
              <a:spcAft>
                <a:spcPts val="300"/>
              </a:spcAft>
            </a:pPr>
            <a:r>
              <a:rPr lang="en-US" sz="2600" dirty="0"/>
              <a:t>Need network weavers who are purposeful connectors and boundary spanners equipped with connections and data/information</a:t>
            </a:r>
          </a:p>
          <a:p>
            <a:pPr>
              <a:spcAft>
                <a:spcPts val="300"/>
              </a:spcAft>
            </a:pPr>
            <a:r>
              <a:rPr lang="en-US" sz="2600" dirty="0"/>
              <a:t>Need to be organic, responsive, agile, and continuously experimental.</a:t>
            </a:r>
          </a:p>
          <a:p>
            <a:pPr>
              <a:spcAft>
                <a:spcPts val="300"/>
              </a:spcAft>
            </a:pPr>
            <a:r>
              <a:rPr lang="en-US" sz="2600" dirty="0"/>
              <a:t>Requires new ways of thinking, behaving and doing.</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EA7AA289-BEB9-864D-845A-DEDBD7CA4871}" type="slidenum">
              <a:rPr lang="en-US" smtClean="0"/>
              <a:t>12</a:t>
            </a:fld>
            <a:endParaRPr lang="en-US" dirty="0"/>
          </a:p>
        </p:txBody>
      </p:sp>
    </p:spTree>
    <p:extLst>
      <p:ext uri="{BB962C8B-B14F-4D97-AF65-F5344CB8AC3E}">
        <p14:creationId xmlns:p14="http://schemas.microsoft.com/office/powerpoint/2010/main" val="190869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80580-42D4-42B3-80E8-1E2B138CDCE9}"/>
              </a:ext>
            </a:extLst>
          </p:cNvPr>
          <p:cNvSpPr>
            <a:spLocks noGrp="1"/>
          </p:cNvSpPr>
          <p:nvPr>
            <p:ph idx="1"/>
          </p:nvPr>
        </p:nvSpPr>
        <p:spPr>
          <a:xfrm>
            <a:off x="304800" y="348916"/>
            <a:ext cx="8839200" cy="6003758"/>
          </a:xfrm>
        </p:spPr>
        <p:txBody>
          <a:bodyPr>
            <a:normAutofit fontScale="77500" lnSpcReduction="20000"/>
          </a:bodyPr>
          <a:lstStyle/>
          <a:p>
            <a:endParaRPr lang="en-US" dirty="0"/>
          </a:p>
          <a:p>
            <a:r>
              <a:rPr lang="en-US" dirty="0"/>
              <a:t>Spur Kansas Growth Act</a:t>
            </a:r>
          </a:p>
          <a:p>
            <a:pPr lvl="1"/>
            <a:r>
              <a:rPr lang="en-US" dirty="0"/>
              <a:t>Help draft bill to reinstate the Sales Tax Part of the old enterprise zone program that allows rural communities to take advantage of sale tax advantages like bigger places can using Industrial Revenue Bonds</a:t>
            </a:r>
          </a:p>
          <a:p>
            <a:pPr lvl="1"/>
            <a:r>
              <a:rPr lang="en-US" dirty="0"/>
              <a:t>Will be small fiscal note but only one time sales tax loss for property that will be on the tax rolls going forward or create jobs which will generate revenue for state and local government</a:t>
            </a:r>
          </a:p>
          <a:p>
            <a:r>
              <a:rPr lang="en-US" dirty="0"/>
              <a:t>Support the Department of Commerce</a:t>
            </a:r>
          </a:p>
          <a:p>
            <a:pPr lvl="1"/>
            <a:r>
              <a:rPr lang="en-US" dirty="0"/>
              <a:t>They are critical to trying to help local businesses expand or attract local businesses even if the business receives no Department of Commerce incentives.</a:t>
            </a:r>
          </a:p>
          <a:p>
            <a:r>
              <a:rPr lang="en-US" dirty="0"/>
              <a:t>Rural Sized Deal Closing Fund</a:t>
            </a:r>
          </a:p>
          <a:p>
            <a:pPr lvl="1"/>
            <a:r>
              <a:rPr lang="en-US" dirty="0"/>
              <a:t>Help suggest new incentives that would be better sized for smaller rural companies.  If 5-10 good paying jobs are created in rural community that has the impact of 100’s in an urban area.  Also make sure the incentive isn’t restricted to certain NAICS codes</a:t>
            </a:r>
          </a:p>
          <a:p>
            <a:r>
              <a:rPr lang="en-US" dirty="0"/>
              <a:t>No One Size Fits All Approaches</a:t>
            </a:r>
          </a:p>
          <a:p>
            <a:pPr lvl="1"/>
            <a:r>
              <a:rPr lang="en-US" dirty="0"/>
              <a:t>Resist trying to revitalize with one size fits all approaches.  Each region of the state, each rural community, and each industry has different needs.  The challenges facing rural communities are multi-faceted and complex.  A flexible solution will be needed to the many adaptive problems facing rural Kansas</a:t>
            </a:r>
          </a:p>
          <a:p>
            <a:pPr lvl="1"/>
            <a:endParaRPr lang="en-US" dirty="0"/>
          </a:p>
          <a:p>
            <a:pPr marL="457200" lvl="1" indent="0">
              <a:buNone/>
            </a:pPr>
            <a:endParaRPr lang="en-US" dirty="0"/>
          </a:p>
          <a:p>
            <a:pPr lvl="1"/>
            <a:endParaRPr lang="en-US" dirty="0"/>
          </a:p>
          <a:p>
            <a:pPr lvl="1"/>
            <a:endParaRPr lang="en-US" dirty="0"/>
          </a:p>
          <a:p>
            <a:endParaRPr lang="en-US" dirty="0"/>
          </a:p>
          <a:p>
            <a:pPr lvl="1"/>
            <a:endParaRPr lang="en-US" dirty="0"/>
          </a:p>
          <a:p>
            <a:pPr marL="457200" lvl="1" indent="0">
              <a:buNone/>
            </a:pPr>
            <a:endParaRPr lang="en-US" dirty="0"/>
          </a:p>
        </p:txBody>
      </p:sp>
      <p:sp>
        <p:nvSpPr>
          <p:cNvPr id="3" name="Title 2">
            <a:extLst>
              <a:ext uri="{FF2B5EF4-FFF2-40B4-BE49-F238E27FC236}">
                <a16:creationId xmlns:a16="http://schemas.microsoft.com/office/drawing/2014/main" id="{5B2FF1BC-38CD-46B7-B270-B583AAAD83E6}"/>
              </a:ext>
            </a:extLst>
          </p:cNvPr>
          <p:cNvSpPr>
            <a:spLocks noGrp="1"/>
          </p:cNvSpPr>
          <p:nvPr>
            <p:ph type="title"/>
          </p:nvPr>
        </p:nvSpPr>
        <p:spPr>
          <a:xfrm>
            <a:off x="304800" y="100812"/>
            <a:ext cx="9023684" cy="390582"/>
          </a:xfrm>
        </p:spPr>
        <p:txBody>
          <a:bodyPr/>
          <a:lstStyle/>
          <a:p>
            <a:r>
              <a:rPr lang="en-US" dirty="0"/>
              <a:t>Ideas to help rural Kansas-</a:t>
            </a:r>
          </a:p>
        </p:txBody>
      </p:sp>
      <p:sp>
        <p:nvSpPr>
          <p:cNvPr id="4" name="Slide Number Placeholder 3">
            <a:extLst>
              <a:ext uri="{FF2B5EF4-FFF2-40B4-BE49-F238E27FC236}">
                <a16:creationId xmlns:a16="http://schemas.microsoft.com/office/drawing/2014/main" id="{6F02738C-57A7-4B03-8A0F-E43B5F710057}"/>
              </a:ext>
            </a:extLst>
          </p:cNvPr>
          <p:cNvSpPr>
            <a:spLocks noGrp="1"/>
          </p:cNvSpPr>
          <p:nvPr>
            <p:ph type="sldNum" sz="quarter" idx="12"/>
          </p:nvPr>
        </p:nvSpPr>
        <p:spPr/>
        <p:txBody>
          <a:bodyPr/>
          <a:lstStyle/>
          <a:p>
            <a:fld id="{EA7AA289-BEB9-864D-845A-DEDBD7CA4871}" type="slidenum">
              <a:rPr lang="en-US" smtClean="0"/>
              <a:t>13</a:t>
            </a:fld>
            <a:endParaRPr lang="en-US" dirty="0"/>
          </a:p>
        </p:txBody>
      </p:sp>
    </p:spTree>
    <p:extLst>
      <p:ext uri="{BB962C8B-B14F-4D97-AF65-F5344CB8AC3E}">
        <p14:creationId xmlns:p14="http://schemas.microsoft.com/office/powerpoint/2010/main" val="224746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DA9FF-25C0-4A1A-A92D-DC20358CC8DB}"/>
              </a:ext>
            </a:extLst>
          </p:cNvPr>
          <p:cNvSpPr>
            <a:spLocks noGrp="1"/>
          </p:cNvSpPr>
          <p:nvPr>
            <p:ph idx="1"/>
          </p:nvPr>
        </p:nvSpPr>
        <p:spPr>
          <a:xfrm>
            <a:off x="64168" y="1147370"/>
            <a:ext cx="9144000" cy="5209674"/>
          </a:xfrm>
        </p:spPr>
        <p:txBody>
          <a:bodyPr>
            <a:normAutofit fontScale="92500"/>
          </a:bodyPr>
          <a:lstStyle/>
          <a:p>
            <a:r>
              <a:rPr lang="en-US" dirty="0"/>
              <a:t>In addition to Project 17 </a:t>
            </a:r>
          </a:p>
          <a:p>
            <a:pPr lvl="1"/>
            <a:r>
              <a:rPr lang="en-US" dirty="0"/>
              <a:t>Direct assistance for rural Kansas companies for product innovation, development, patent searches, and technology improvement.</a:t>
            </a:r>
          </a:p>
          <a:p>
            <a:pPr lvl="2"/>
            <a:r>
              <a:rPr lang="en-US" dirty="0"/>
              <a:t>Serving many rural Kansas businesses.</a:t>
            </a:r>
          </a:p>
          <a:p>
            <a:pPr lvl="1"/>
            <a:r>
              <a:rPr lang="en-US" dirty="0"/>
              <a:t>Websites, Logos, E-Commerce for rural businesses</a:t>
            </a:r>
          </a:p>
          <a:p>
            <a:pPr lvl="2"/>
            <a:r>
              <a:rPr lang="en-US" dirty="0"/>
              <a:t>Statewide rural businesses.</a:t>
            </a:r>
          </a:p>
          <a:p>
            <a:pPr lvl="1"/>
            <a:r>
              <a:rPr lang="en-US" dirty="0"/>
              <a:t>Local Food Promotion in 17 counties in Southeast Kansas </a:t>
            </a:r>
          </a:p>
          <a:p>
            <a:pPr lvl="1"/>
            <a:r>
              <a:rPr lang="en-US" dirty="0"/>
              <a:t>Contract Economic Development Work with rural communities</a:t>
            </a:r>
          </a:p>
          <a:p>
            <a:pPr lvl="1"/>
            <a:r>
              <a:rPr lang="en-US" dirty="0"/>
              <a:t>Rural Community Facility Technical Assistance- Assistance to rural communities in planning, budgeting, application for USDA-RD loans/grants, coalition building, strategic doing.</a:t>
            </a:r>
          </a:p>
          <a:p>
            <a:pPr lvl="2"/>
            <a:r>
              <a:rPr lang="en-US" dirty="0"/>
              <a:t>Pratt, Dighton, Frankfort, Caney, Yates Center, Meade, Fowler, Fort Scott, Ottawa, Concordia, Clay Center, Belle </a:t>
            </a:r>
            <a:r>
              <a:rPr lang="en-US" dirty="0" err="1"/>
              <a:t>Plaine</a:t>
            </a:r>
            <a:r>
              <a:rPr lang="en-US" dirty="0"/>
              <a:t>, Council Grove….any many more…..</a:t>
            </a:r>
          </a:p>
          <a:p>
            <a:pPr marL="914400" lvl="2" indent="0">
              <a:buNone/>
            </a:pPr>
            <a:endParaRPr lang="en-US" dirty="0"/>
          </a:p>
          <a:p>
            <a:pPr lvl="2"/>
            <a:endParaRPr lang="en-US" dirty="0"/>
          </a:p>
        </p:txBody>
      </p:sp>
      <p:sp>
        <p:nvSpPr>
          <p:cNvPr id="3" name="Title 2">
            <a:extLst>
              <a:ext uri="{FF2B5EF4-FFF2-40B4-BE49-F238E27FC236}">
                <a16:creationId xmlns:a16="http://schemas.microsoft.com/office/drawing/2014/main" id="{A934D98F-DD32-4BD6-B2D7-9925F4390EC6}"/>
              </a:ext>
            </a:extLst>
          </p:cNvPr>
          <p:cNvSpPr>
            <a:spLocks noGrp="1"/>
          </p:cNvSpPr>
          <p:nvPr>
            <p:ph type="title"/>
          </p:nvPr>
        </p:nvSpPr>
        <p:spPr>
          <a:xfrm>
            <a:off x="368968" y="64718"/>
            <a:ext cx="8534400" cy="962336"/>
          </a:xfrm>
        </p:spPr>
        <p:txBody>
          <a:bodyPr/>
          <a:lstStyle/>
          <a:p>
            <a:pPr algn="ctr"/>
            <a:r>
              <a:rPr lang="en-US" sz="3200" dirty="0"/>
              <a:t>The Advanced Manufacturing Institutes Rural Economic and Community Development Work</a:t>
            </a:r>
          </a:p>
        </p:txBody>
      </p:sp>
      <p:sp>
        <p:nvSpPr>
          <p:cNvPr id="4" name="Slide Number Placeholder 3">
            <a:extLst>
              <a:ext uri="{FF2B5EF4-FFF2-40B4-BE49-F238E27FC236}">
                <a16:creationId xmlns:a16="http://schemas.microsoft.com/office/drawing/2014/main" id="{39A159A1-7CFB-4345-AD93-EBE7BD69B38F}"/>
              </a:ext>
            </a:extLst>
          </p:cNvPr>
          <p:cNvSpPr>
            <a:spLocks noGrp="1"/>
          </p:cNvSpPr>
          <p:nvPr>
            <p:ph type="sldNum" sz="quarter" idx="12"/>
          </p:nvPr>
        </p:nvSpPr>
        <p:spPr/>
        <p:txBody>
          <a:bodyPr/>
          <a:lstStyle/>
          <a:p>
            <a:fld id="{EA7AA289-BEB9-864D-845A-DEDBD7CA4871}" type="slidenum">
              <a:rPr lang="en-US" smtClean="0"/>
              <a:t>14</a:t>
            </a:fld>
            <a:endParaRPr lang="en-US" dirty="0"/>
          </a:p>
        </p:txBody>
      </p:sp>
    </p:spTree>
    <p:extLst>
      <p:ext uri="{BB962C8B-B14F-4D97-AF65-F5344CB8AC3E}">
        <p14:creationId xmlns:p14="http://schemas.microsoft.com/office/powerpoint/2010/main" val="121591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A873AA-4B46-49BD-B0C4-3C125BE9ED04}"/>
              </a:ext>
            </a:extLst>
          </p:cNvPr>
          <p:cNvSpPr>
            <a:spLocks noGrp="1"/>
          </p:cNvSpPr>
          <p:nvPr>
            <p:ph type="sldNum" sz="quarter" idx="12"/>
          </p:nvPr>
        </p:nvSpPr>
        <p:spPr/>
        <p:txBody>
          <a:bodyPr/>
          <a:lstStyle/>
          <a:p>
            <a:fld id="{EA7AA289-BEB9-864D-845A-DEDBD7CA4871}" type="slidenum">
              <a:rPr lang="en-US" smtClean="0"/>
              <a:t>15</a:t>
            </a:fld>
            <a:endParaRPr lang="en-US" dirty="0"/>
          </a:p>
        </p:txBody>
      </p:sp>
      <p:pic>
        <p:nvPicPr>
          <p:cNvPr id="7" name="Picture 6">
            <a:extLst>
              <a:ext uri="{FF2B5EF4-FFF2-40B4-BE49-F238E27FC236}">
                <a16:creationId xmlns:a16="http://schemas.microsoft.com/office/drawing/2014/main" id="{5A67309F-4890-477F-8666-7743F6954922}"/>
              </a:ext>
            </a:extLst>
          </p:cNvPr>
          <p:cNvPicPr>
            <a:picLocks noChangeAspect="1"/>
          </p:cNvPicPr>
          <p:nvPr/>
        </p:nvPicPr>
        <p:blipFill>
          <a:blip r:embed="rId2"/>
          <a:stretch>
            <a:fillRect/>
          </a:stretch>
        </p:blipFill>
        <p:spPr>
          <a:xfrm>
            <a:off x="64817" y="401995"/>
            <a:ext cx="9079183" cy="1643374"/>
          </a:xfrm>
          <a:prstGeom prst="rect">
            <a:avLst/>
          </a:prstGeom>
        </p:spPr>
      </p:pic>
      <p:sp>
        <p:nvSpPr>
          <p:cNvPr id="8" name="TextBox 7">
            <a:extLst>
              <a:ext uri="{FF2B5EF4-FFF2-40B4-BE49-F238E27FC236}">
                <a16:creationId xmlns:a16="http://schemas.microsoft.com/office/drawing/2014/main" id="{E4135948-5FEE-48DA-9247-8608A754B295}"/>
              </a:ext>
            </a:extLst>
          </p:cNvPr>
          <p:cNvSpPr txBox="1"/>
          <p:nvPr/>
        </p:nvSpPr>
        <p:spPr>
          <a:xfrm flipH="1">
            <a:off x="64817" y="20644"/>
            <a:ext cx="2509941" cy="461665"/>
          </a:xfrm>
          <a:prstGeom prst="rect">
            <a:avLst/>
          </a:prstGeom>
          <a:noFill/>
        </p:spPr>
        <p:txBody>
          <a:bodyPr wrap="square" rtlCol="0">
            <a:spAutoFit/>
          </a:bodyPr>
          <a:lstStyle/>
          <a:p>
            <a:r>
              <a:rPr lang="en-US" sz="2400" b="1" u="sng" dirty="0"/>
              <a:t>Pratt County</a:t>
            </a:r>
          </a:p>
        </p:txBody>
      </p:sp>
      <p:pic>
        <p:nvPicPr>
          <p:cNvPr id="10" name="Picture 9">
            <a:extLst>
              <a:ext uri="{FF2B5EF4-FFF2-40B4-BE49-F238E27FC236}">
                <a16:creationId xmlns:a16="http://schemas.microsoft.com/office/drawing/2014/main" id="{5DC54828-D520-4109-9FC3-3FB7CA2F7628}"/>
              </a:ext>
            </a:extLst>
          </p:cNvPr>
          <p:cNvPicPr>
            <a:picLocks noChangeAspect="1"/>
          </p:cNvPicPr>
          <p:nvPr/>
        </p:nvPicPr>
        <p:blipFill>
          <a:blip r:embed="rId3"/>
          <a:stretch>
            <a:fillRect/>
          </a:stretch>
        </p:blipFill>
        <p:spPr>
          <a:xfrm>
            <a:off x="32408" y="4812632"/>
            <a:ext cx="9079183" cy="2024724"/>
          </a:xfrm>
          <a:prstGeom prst="rect">
            <a:avLst/>
          </a:prstGeom>
        </p:spPr>
      </p:pic>
      <p:pic>
        <p:nvPicPr>
          <p:cNvPr id="11" name="Picture 10">
            <a:extLst>
              <a:ext uri="{FF2B5EF4-FFF2-40B4-BE49-F238E27FC236}">
                <a16:creationId xmlns:a16="http://schemas.microsoft.com/office/drawing/2014/main" id="{B39BDBEA-D346-40B4-8CAD-EE2A6C822EC9}"/>
              </a:ext>
            </a:extLst>
          </p:cNvPr>
          <p:cNvPicPr>
            <a:picLocks noChangeAspect="1"/>
          </p:cNvPicPr>
          <p:nvPr/>
        </p:nvPicPr>
        <p:blipFill rotWithShape="1">
          <a:blip r:embed="rId4"/>
          <a:srcRect t="31502"/>
          <a:stretch/>
        </p:blipFill>
        <p:spPr>
          <a:xfrm>
            <a:off x="1292264" y="2093901"/>
            <a:ext cx="6559472" cy="2718731"/>
          </a:xfrm>
          <a:prstGeom prst="rect">
            <a:avLst/>
          </a:prstGeom>
        </p:spPr>
      </p:pic>
    </p:spTree>
    <p:extLst>
      <p:ext uri="{BB962C8B-B14F-4D97-AF65-F5344CB8AC3E}">
        <p14:creationId xmlns:p14="http://schemas.microsoft.com/office/powerpoint/2010/main" val="304030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8DBBF-F1A1-4144-AEFD-B63441DAF4FD}"/>
              </a:ext>
            </a:extLst>
          </p:cNvPr>
          <p:cNvPicPr>
            <a:picLocks noChangeAspect="1"/>
          </p:cNvPicPr>
          <p:nvPr/>
        </p:nvPicPr>
        <p:blipFill>
          <a:blip r:embed="rId2"/>
          <a:stretch>
            <a:fillRect/>
          </a:stretch>
        </p:blipFill>
        <p:spPr>
          <a:xfrm>
            <a:off x="0" y="467658"/>
            <a:ext cx="9144000" cy="3683238"/>
          </a:xfrm>
          <a:prstGeom prst="rect">
            <a:avLst/>
          </a:prstGeom>
        </p:spPr>
      </p:pic>
      <p:sp>
        <p:nvSpPr>
          <p:cNvPr id="4" name="Slide Number Placeholder 3"/>
          <p:cNvSpPr>
            <a:spLocks noGrp="1"/>
          </p:cNvSpPr>
          <p:nvPr>
            <p:ph type="sldNum" sz="quarter" idx="12"/>
          </p:nvPr>
        </p:nvSpPr>
        <p:spPr/>
        <p:txBody>
          <a:bodyPr/>
          <a:lstStyle/>
          <a:p>
            <a:fld id="{EA7AA289-BEB9-864D-845A-DEDBD7CA4871}" type="slidenum">
              <a:rPr lang="en-US" smtClean="0"/>
              <a:t>16</a:t>
            </a:fld>
            <a:endParaRPr lang="en-US" dirty="0"/>
          </a:p>
        </p:txBody>
      </p:sp>
      <p:sp>
        <p:nvSpPr>
          <p:cNvPr id="5" name="TextBox 4"/>
          <p:cNvSpPr txBox="1"/>
          <p:nvPr/>
        </p:nvSpPr>
        <p:spPr>
          <a:xfrm>
            <a:off x="2644351" y="-3910"/>
            <a:ext cx="3497689" cy="523220"/>
          </a:xfrm>
          <a:prstGeom prst="rect">
            <a:avLst/>
          </a:prstGeom>
          <a:noFill/>
        </p:spPr>
        <p:txBody>
          <a:bodyPr wrap="none" rtlCol="0">
            <a:spAutoFit/>
          </a:bodyPr>
          <a:lstStyle/>
          <a:p>
            <a:r>
              <a:rPr lang="en-US" sz="2800" dirty="0"/>
              <a:t>Pratt County Statistics</a:t>
            </a:r>
          </a:p>
        </p:txBody>
      </p:sp>
      <p:sp>
        <p:nvSpPr>
          <p:cNvPr id="11" name="TextBox 10">
            <a:extLst>
              <a:ext uri="{FF2B5EF4-FFF2-40B4-BE49-F238E27FC236}">
                <a16:creationId xmlns:a16="http://schemas.microsoft.com/office/drawing/2014/main" id="{1ADEC629-8E73-49D7-8605-8CFBD2C0633B}"/>
              </a:ext>
            </a:extLst>
          </p:cNvPr>
          <p:cNvSpPr txBox="1"/>
          <p:nvPr/>
        </p:nvSpPr>
        <p:spPr>
          <a:xfrm>
            <a:off x="920036" y="1481475"/>
            <a:ext cx="2491176" cy="369332"/>
          </a:xfrm>
          <a:prstGeom prst="rect">
            <a:avLst/>
          </a:prstGeom>
          <a:noFill/>
        </p:spPr>
        <p:txBody>
          <a:bodyPr wrap="square" rtlCol="0">
            <a:spAutoFit/>
          </a:bodyPr>
          <a:lstStyle/>
          <a:p>
            <a:r>
              <a:rPr lang="en-US" b="1" dirty="0"/>
              <a:t>Pratt County</a:t>
            </a:r>
          </a:p>
        </p:txBody>
      </p:sp>
      <p:sp>
        <p:nvSpPr>
          <p:cNvPr id="12" name="TextBox 11">
            <a:extLst>
              <a:ext uri="{FF2B5EF4-FFF2-40B4-BE49-F238E27FC236}">
                <a16:creationId xmlns:a16="http://schemas.microsoft.com/office/drawing/2014/main" id="{1051981D-8061-460E-B60E-7765E5837C80}"/>
              </a:ext>
            </a:extLst>
          </p:cNvPr>
          <p:cNvSpPr txBox="1"/>
          <p:nvPr/>
        </p:nvSpPr>
        <p:spPr>
          <a:xfrm>
            <a:off x="1216816" y="1965771"/>
            <a:ext cx="2491176" cy="369332"/>
          </a:xfrm>
          <a:prstGeom prst="rect">
            <a:avLst/>
          </a:prstGeom>
          <a:noFill/>
        </p:spPr>
        <p:txBody>
          <a:bodyPr wrap="square" rtlCol="0">
            <a:spAutoFit/>
          </a:bodyPr>
          <a:lstStyle/>
          <a:p>
            <a:r>
              <a:rPr lang="en-US" b="1" dirty="0"/>
              <a:t>KC Area*</a:t>
            </a:r>
          </a:p>
        </p:txBody>
      </p:sp>
      <p:sp>
        <p:nvSpPr>
          <p:cNvPr id="13" name="TextBox 12">
            <a:extLst>
              <a:ext uri="{FF2B5EF4-FFF2-40B4-BE49-F238E27FC236}">
                <a16:creationId xmlns:a16="http://schemas.microsoft.com/office/drawing/2014/main" id="{1D70C0ED-235A-4956-9FD2-E541C15F684A}"/>
              </a:ext>
            </a:extLst>
          </p:cNvPr>
          <p:cNvSpPr txBox="1"/>
          <p:nvPr/>
        </p:nvSpPr>
        <p:spPr>
          <a:xfrm>
            <a:off x="346531" y="4253132"/>
            <a:ext cx="8557485" cy="646331"/>
          </a:xfrm>
          <a:prstGeom prst="rect">
            <a:avLst/>
          </a:prstGeom>
          <a:noFill/>
        </p:spPr>
        <p:txBody>
          <a:bodyPr wrap="square" rtlCol="0">
            <a:spAutoFit/>
          </a:bodyPr>
          <a:lstStyle/>
          <a:p>
            <a:r>
              <a:rPr lang="en-US" b="1" dirty="0"/>
              <a:t>*KC Area- Johnson, Wyandotte, Leavenworth, Miami in Kansas and Cass, Clay, Jackson, Ray, Platte.</a:t>
            </a:r>
          </a:p>
        </p:txBody>
      </p:sp>
    </p:spTree>
    <p:extLst>
      <p:ext uri="{BB962C8B-B14F-4D97-AF65-F5344CB8AC3E}">
        <p14:creationId xmlns:p14="http://schemas.microsoft.com/office/powerpoint/2010/main" val="172549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AA289-BEB9-864D-845A-DEDBD7CA4871}" type="slidenum">
              <a:rPr lang="en-US" smtClean="0"/>
              <a:t>17</a:t>
            </a:fld>
            <a:endParaRPr lang="en-US" dirty="0"/>
          </a:p>
        </p:txBody>
      </p:sp>
      <p:sp>
        <p:nvSpPr>
          <p:cNvPr id="4" name="TextBox 3"/>
          <p:cNvSpPr txBox="1"/>
          <p:nvPr/>
        </p:nvSpPr>
        <p:spPr>
          <a:xfrm>
            <a:off x="1284813" y="-75509"/>
            <a:ext cx="6947736" cy="584775"/>
          </a:xfrm>
          <a:prstGeom prst="rect">
            <a:avLst/>
          </a:prstGeom>
          <a:noFill/>
        </p:spPr>
        <p:txBody>
          <a:bodyPr wrap="none" rtlCol="0">
            <a:spAutoFit/>
          </a:bodyPr>
          <a:lstStyle/>
          <a:p>
            <a:r>
              <a:rPr lang="en-US" sz="3200" dirty="0"/>
              <a:t>Pratt County Labor Force Characteristics</a:t>
            </a:r>
          </a:p>
        </p:txBody>
      </p:sp>
      <p:sp>
        <p:nvSpPr>
          <p:cNvPr id="6" name="TextBox 5">
            <a:extLst>
              <a:ext uri="{FF2B5EF4-FFF2-40B4-BE49-F238E27FC236}">
                <a16:creationId xmlns:a16="http://schemas.microsoft.com/office/drawing/2014/main" id="{83B1D131-2F0C-4663-86D6-3BFDD543874A}"/>
              </a:ext>
            </a:extLst>
          </p:cNvPr>
          <p:cNvSpPr txBox="1"/>
          <p:nvPr/>
        </p:nvSpPr>
        <p:spPr>
          <a:xfrm>
            <a:off x="2047843" y="3429000"/>
            <a:ext cx="4911922" cy="584775"/>
          </a:xfrm>
          <a:prstGeom prst="rect">
            <a:avLst/>
          </a:prstGeom>
          <a:noFill/>
        </p:spPr>
        <p:txBody>
          <a:bodyPr wrap="none" rtlCol="0">
            <a:spAutoFit/>
          </a:bodyPr>
          <a:lstStyle/>
          <a:p>
            <a:r>
              <a:rPr lang="en-US" sz="3200" dirty="0"/>
              <a:t>Pratt County Characteristics</a:t>
            </a:r>
          </a:p>
        </p:txBody>
      </p:sp>
      <p:pic>
        <p:nvPicPr>
          <p:cNvPr id="7" name="Picture 6">
            <a:extLst>
              <a:ext uri="{FF2B5EF4-FFF2-40B4-BE49-F238E27FC236}">
                <a16:creationId xmlns:a16="http://schemas.microsoft.com/office/drawing/2014/main" id="{F0DA3DA1-E98F-4786-8F9D-40606D0F094B}"/>
              </a:ext>
            </a:extLst>
          </p:cNvPr>
          <p:cNvPicPr>
            <a:picLocks noChangeAspect="1"/>
          </p:cNvPicPr>
          <p:nvPr/>
        </p:nvPicPr>
        <p:blipFill>
          <a:blip r:embed="rId2"/>
          <a:stretch>
            <a:fillRect/>
          </a:stretch>
        </p:blipFill>
        <p:spPr>
          <a:xfrm>
            <a:off x="0" y="509266"/>
            <a:ext cx="9143999" cy="3019926"/>
          </a:xfrm>
          <a:prstGeom prst="rect">
            <a:avLst/>
          </a:prstGeom>
        </p:spPr>
      </p:pic>
      <p:sp>
        <p:nvSpPr>
          <p:cNvPr id="8" name="TextBox 7">
            <a:extLst>
              <a:ext uri="{FF2B5EF4-FFF2-40B4-BE49-F238E27FC236}">
                <a16:creationId xmlns:a16="http://schemas.microsoft.com/office/drawing/2014/main" id="{3CCD8C93-5689-44CF-9638-2CB63CB31198}"/>
              </a:ext>
            </a:extLst>
          </p:cNvPr>
          <p:cNvSpPr txBox="1"/>
          <p:nvPr/>
        </p:nvSpPr>
        <p:spPr>
          <a:xfrm>
            <a:off x="4917971" y="643196"/>
            <a:ext cx="4226029" cy="338554"/>
          </a:xfrm>
          <a:prstGeom prst="rect">
            <a:avLst/>
          </a:prstGeom>
          <a:noFill/>
        </p:spPr>
        <p:txBody>
          <a:bodyPr wrap="none" rtlCol="0">
            <a:spAutoFit/>
          </a:bodyPr>
          <a:lstStyle/>
          <a:p>
            <a:r>
              <a:rPr lang="en-US" sz="1600" dirty="0"/>
              <a:t>*119 unemployed according to KS DOL reports</a:t>
            </a:r>
          </a:p>
        </p:txBody>
      </p:sp>
      <p:pic>
        <p:nvPicPr>
          <p:cNvPr id="9" name="Picture 8">
            <a:extLst>
              <a:ext uri="{FF2B5EF4-FFF2-40B4-BE49-F238E27FC236}">
                <a16:creationId xmlns:a16="http://schemas.microsoft.com/office/drawing/2014/main" id="{C9C7946C-D193-48AC-9C89-C3596E4615D4}"/>
              </a:ext>
            </a:extLst>
          </p:cNvPr>
          <p:cNvPicPr>
            <a:picLocks noChangeAspect="1"/>
          </p:cNvPicPr>
          <p:nvPr/>
        </p:nvPicPr>
        <p:blipFill>
          <a:blip r:embed="rId3"/>
          <a:stretch>
            <a:fillRect/>
          </a:stretch>
        </p:blipFill>
        <p:spPr>
          <a:xfrm>
            <a:off x="1" y="3901484"/>
            <a:ext cx="9143998" cy="2956516"/>
          </a:xfrm>
          <a:prstGeom prst="rect">
            <a:avLst/>
          </a:prstGeom>
        </p:spPr>
      </p:pic>
    </p:spTree>
    <p:extLst>
      <p:ext uri="{BB962C8B-B14F-4D97-AF65-F5344CB8AC3E}">
        <p14:creationId xmlns:p14="http://schemas.microsoft.com/office/powerpoint/2010/main" val="2601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9EAFF7-4B05-439C-903B-76D5C362BE3E}"/>
              </a:ext>
            </a:extLst>
          </p:cNvPr>
          <p:cNvSpPr>
            <a:spLocks noGrp="1"/>
          </p:cNvSpPr>
          <p:nvPr>
            <p:ph type="sldNum" sz="quarter" idx="12"/>
          </p:nvPr>
        </p:nvSpPr>
        <p:spPr/>
        <p:txBody>
          <a:bodyPr/>
          <a:lstStyle/>
          <a:p>
            <a:fld id="{EA7AA289-BEB9-864D-845A-DEDBD7CA4871}" type="slidenum">
              <a:rPr lang="en-US" smtClean="0"/>
              <a:t>18</a:t>
            </a:fld>
            <a:endParaRPr lang="en-US" dirty="0"/>
          </a:p>
        </p:txBody>
      </p:sp>
      <p:sp>
        <p:nvSpPr>
          <p:cNvPr id="4" name="TextBox 3">
            <a:extLst>
              <a:ext uri="{FF2B5EF4-FFF2-40B4-BE49-F238E27FC236}">
                <a16:creationId xmlns:a16="http://schemas.microsoft.com/office/drawing/2014/main" id="{731E1A37-9755-455E-8692-2C7A2905B01E}"/>
              </a:ext>
            </a:extLst>
          </p:cNvPr>
          <p:cNvSpPr txBox="1"/>
          <p:nvPr/>
        </p:nvSpPr>
        <p:spPr>
          <a:xfrm>
            <a:off x="203656" y="-37832"/>
            <a:ext cx="8736687" cy="584775"/>
          </a:xfrm>
          <a:prstGeom prst="rect">
            <a:avLst/>
          </a:prstGeom>
          <a:noFill/>
        </p:spPr>
        <p:txBody>
          <a:bodyPr wrap="none" rtlCol="0">
            <a:spAutoFit/>
          </a:bodyPr>
          <a:lstStyle/>
          <a:p>
            <a:r>
              <a:rPr lang="en-US" sz="3200" dirty="0"/>
              <a:t>Pratt County Crime and Educational Characteristics</a:t>
            </a:r>
          </a:p>
        </p:txBody>
      </p:sp>
      <p:pic>
        <p:nvPicPr>
          <p:cNvPr id="20" name="Picture 19">
            <a:extLst>
              <a:ext uri="{FF2B5EF4-FFF2-40B4-BE49-F238E27FC236}">
                <a16:creationId xmlns:a16="http://schemas.microsoft.com/office/drawing/2014/main" id="{6E9131B6-7E9D-4038-B2B1-BB5A7A8AB86E}"/>
              </a:ext>
            </a:extLst>
          </p:cNvPr>
          <p:cNvPicPr>
            <a:picLocks noChangeAspect="1"/>
          </p:cNvPicPr>
          <p:nvPr/>
        </p:nvPicPr>
        <p:blipFill>
          <a:blip r:embed="rId2"/>
          <a:stretch>
            <a:fillRect/>
          </a:stretch>
        </p:blipFill>
        <p:spPr>
          <a:xfrm>
            <a:off x="-1" y="546943"/>
            <a:ext cx="9144000" cy="2720696"/>
          </a:xfrm>
          <a:prstGeom prst="rect">
            <a:avLst/>
          </a:prstGeom>
        </p:spPr>
      </p:pic>
      <p:pic>
        <p:nvPicPr>
          <p:cNvPr id="22" name="Picture 21">
            <a:extLst>
              <a:ext uri="{FF2B5EF4-FFF2-40B4-BE49-F238E27FC236}">
                <a16:creationId xmlns:a16="http://schemas.microsoft.com/office/drawing/2014/main" id="{887902F5-AEA4-419C-B9B9-73739836A510}"/>
              </a:ext>
            </a:extLst>
          </p:cNvPr>
          <p:cNvPicPr>
            <a:picLocks noChangeAspect="1"/>
          </p:cNvPicPr>
          <p:nvPr/>
        </p:nvPicPr>
        <p:blipFill>
          <a:blip r:embed="rId3"/>
          <a:stretch>
            <a:fillRect/>
          </a:stretch>
        </p:blipFill>
        <p:spPr>
          <a:xfrm>
            <a:off x="0" y="3274720"/>
            <a:ext cx="9143999" cy="3209925"/>
          </a:xfrm>
          <a:prstGeom prst="rect">
            <a:avLst/>
          </a:prstGeom>
        </p:spPr>
      </p:pic>
    </p:spTree>
    <p:extLst>
      <p:ext uri="{BB962C8B-B14F-4D97-AF65-F5344CB8AC3E}">
        <p14:creationId xmlns:p14="http://schemas.microsoft.com/office/powerpoint/2010/main" val="9115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3131B4-23CF-4D60-80CC-017D933DF215}"/>
              </a:ext>
            </a:extLst>
          </p:cNvPr>
          <p:cNvSpPr>
            <a:spLocks noGrp="1"/>
          </p:cNvSpPr>
          <p:nvPr>
            <p:ph type="sldNum" sz="quarter" idx="12"/>
          </p:nvPr>
        </p:nvSpPr>
        <p:spPr/>
        <p:txBody>
          <a:bodyPr/>
          <a:lstStyle/>
          <a:p>
            <a:fld id="{EA7AA289-BEB9-864D-845A-DEDBD7CA4871}" type="slidenum">
              <a:rPr lang="en-US" smtClean="0"/>
              <a:t>19</a:t>
            </a:fld>
            <a:endParaRPr lang="en-US" dirty="0"/>
          </a:p>
        </p:txBody>
      </p:sp>
      <p:pic>
        <p:nvPicPr>
          <p:cNvPr id="3" name="Picture 2">
            <a:extLst>
              <a:ext uri="{FF2B5EF4-FFF2-40B4-BE49-F238E27FC236}">
                <a16:creationId xmlns:a16="http://schemas.microsoft.com/office/drawing/2014/main" id="{CDC17263-FC84-4CAD-9014-59A65C0411DC}"/>
              </a:ext>
            </a:extLst>
          </p:cNvPr>
          <p:cNvPicPr>
            <a:picLocks noChangeAspect="1"/>
          </p:cNvPicPr>
          <p:nvPr/>
        </p:nvPicPr>
        <p:blipFill>
          <a:blip r:embed="rId2"/>
          <a:stretch>
            <a:fillRect/>
          </a:stretch>
        </p:blipFill>
        <p:spPr>
          <a:xfrm>
            <a:off x="0" y="58421"/>
            <a:ext cx="9192126" cy="6741158"/>
          </a:xfrm>
          <a:prstGeom prst="rect">
            <a:avLst/>
          </a:prstGeom>
        </p:spPr>
      </p:pic>
    </p:spTree>
    <p:extLst>
      <p:ext uri="{BB962C8B-B14F-4D97-AF65-F5344CB8AC3E}">
        <p14:creationId xmlns:p14="http://schemas.microsoft.com/office/powerpoint/2010/main" val="79272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822960"/>
            <a:ext cx="9105901" cy="5220338"/>
            <a:chOff x="-41981" y="909261"/>
            <a:chExt cx="9105901" cy="4652304"/>
          </a:xfrm>
        </p:grpSpPr>
        <p:sp>
          <p:nvSpPr>
            <p:cNvPr id="3" name="Freeform 2"/>
            <p:cNvSpPr/>
            <p:nvPr/>
          </p:nvSpPr>
          <p:spPr>
            <a:xfrm>
              <a:off x="7376729" y="3267601"/>
              <a:ext cx="1682642" cy="1107915"/>
            </a:xfrm>
            <a:custGeom>
              <a:avLst/>
              <a:gdLst>
                <a:gd name="connsiteX0" fmla="*/ 0 w 1839247"/>
                <a:gd name="connsiteY0" fmla="*/ 0 h 1147100"/>
                <a:gd name="connsiteX1" fmla="*/ 1839247 w 1839247"/>
                <a:gd name="connsiteY1" fmla="*/ 0 h 1147100"/>
                <a:gd name="connsiteX2" fmla="*/ 1839247 w 1839247"/>
                <a:gd name="connsiteY2" fmla="*/ 1147100 h 1147100"/>
                <a:gd name="connsiteX3" fmla="*/ 0 w 1839247"/>
                <a:gd name="connsiteY3" fmla="*/ 1147100 h 1147100"/>
                <a:gd name="connsiteX4" fmla="*/ 0 w 1839247"/>
                <a:gd name="connsiteY4" fmla="*/ 0 h 114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247" h="1147100">
                  <a:moveTo>
                    <a:pt x="0" y="0"/>
                  </a:moveTo>
                  <a:lnTo>
                    <a:pt x="1839247" y="0"/>
                  </a:lnTo>
                  <a:lnTo>
                    <a:pt x="1839247" y="1147100"/>
                  </a:lnTo>
                  <a:lnTo>
                    <a:pt x="0" y="11471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Youth Leadership</a:t>
              </a:r>
            </a:p>
            <a:p>
              <a:pPr lvl="0" algn="ctr" defTabSz="622300">
                <a:lnSpc>
                  <a:spcPct val="90000"/>
                </a:lnSpc>
                <a:spcBef>
                  <a:spcPct val="0"/>
                </a:spcBef>
                <a:spcAft>
                  <a:spcPct val="35000"/>
                </a:spcAft>
              </a:pPr>
              <a:r>
                <a:rPr lang="en-US" sz="1050" kern="1200" dirty="0">
                  <a:solidFill>
                    <a:schemeClr val="tx1"/>
                  </a:solidFill>
                </a:rPr>
                <a:t>(Develop opportunities for youth to develop leadership skills and see the value of living in the region)</a:t>
              </a:r>
            </a:p>
          </p:txBody>
        </p:sp>
        <p:sp>
          <p:nvSpPr>
            <p:cNvPr id="4" name="Freeform 3"/>
            <p:cNvSpPr/>
            <p:nvPr/>
          </p:nvSpPr>
          <p:spPr>
            <a:xfrm>
              <a:off x="5466567" y="909261"/>
              <a:ext cx="1674859" cy="1008608"/>
            </a:xfrm>
            <a:custGeom>
              <a:avLst/>
              <a:gdLst>
                <a:gd name="connsiteX0" fmla="*/ 0 w 1589280"/>
                <a:gd name="connsiteY0" fmla="*/ 0 h 1008608"/>
                <a:gd name="connsiteX1" fmla="*/ 1589280 w 1589280"/>
                <a:gd name="connsiteY1" fmla="*/ 0 h 1008608"/>
                <a:gd name="connsiteX2" fmla="*/ 1589280 w 1589280"/>
                <a:gd name="connsiteY2" fmla="*/ 1008608 h 1008608"/>
                <a:gd name="connsiteX3" fmla="*/ 0 w 1589280"/>
                <a:gd name="connsiteY3" fmla="*/ 1008608 h 1008608"/>
                <a:gd name="connsiteX4" fmla="*/ 0 w 1589280"/>
                <a:gd name="connsiteY4" fmla="*/ 0 h 100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280" h="1008608">
                  <a:moveTo>
                    <a:pt x="0" y="0"/>
                  </a:moveTo>
                  <a:lnTo>
                    <a:pt x="1589280" y="0"/>
                  </a:lnTo>
                  <a:lnTo>
                    <a:pt x="1589280" y="1008608"/>
                  </a:lnTo>
                  <a:lnTo>
                    <a:pt x="0" y="1008608"/>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Health</a:t>
              </a:r>
            </a:p>
          </p:txBody>
        </p:sp>
        <p:sp>
          <p:nvSpPr>
            <p:cNvPr id="5" name="Freeform 4"/>
            <p:cNvSpPr/>
            <p:nvPr/>
          </p:nvSpPr>
          <p:spPr>
            <a:xfrm>
              <a:off x="798525" y="909261"/>
              <a:ext cx="1681013" cy="1008608"/>
            </a:xfrm>
            <a:custGeom>
              <a:avLst/>
              <a:gdLst>
                <a:gd name="connsiteX0" fmla="*/ 0 w 1681013"/>
                <a:gd name="connsiteY0" fmla="*/ 0 h 1008608"/>
                <a:gd name="connsiteX1" fmla="*/ 1681013 w 1681013"/>
                <a:gd name="connsiteY1" fmla="*/ 0 h 1008608"/>
                <a:gd name="connsiteX2" fmla="*/ 1681013 w 1681013"/>
                <a:gd name="connsiteY2" fmla="*/ 1008608 h 1008608"/>
                <a:gd name="connsiteX3" fmla="*/ 0 w 1681013"/>
                <a:gd name="connsiteY3" fmla="*/ 1008608 h 1008608"/>
                <a:gd name="connsiteX4" fmla="*/ 0 w 1681013"/>
                <a:gd name="connsiteY4" fmla="*/ 0 h 100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008608">
                  <a:moveTo>
                    <a:pt x="0" y="0"/>
                  </a:moveTo>
                  <a:lnTo>
                    <a:pt x="1681013" y="0"/>
                  </a:lnTo>
                  <a:lnTo>
                    <a:pt x="1681013" y="1008608"/>
                  </a:lnTo>
                  <a:lnTo>
                    <a:pt x="0" y="1008608"/>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Economic Development</a:t>
              </a:r>
            </a:p>
          </p:txBody>
        </p:sp>
        <p:sp>
          <p:nvSpPr>
            <p:cNvPr id="6" name="Freeform 5"/>
            <p:cNvSpPr/>
            <p:nvPr/>
          </p:nvSpPr>
          <p:spPr>
            <a:xfrm>
              <a:off x="7382907" y="909261"/>
              <a:ext cx="1681013" cy="1041337"/>
            </a:xfrm>
            <a:custGeom>
              <a:avLst/>
              <a:gdLst>
                <a:gd name="connsiteX0" fmla="*/ 0 w 1681013"/>
                <a:gd name="connsiteY0" fmla="*/ 0 h 1008608"/>
                <a:gd name="connsiteX1" fmla="*/ 1681013 w 1681013"/>
                <a:gd name="connsiteY1" fmla="*/ 0 h 1008608"/>
                <a:gd name="connsiteX2" fmla="*/ 1681013 w 1681013"/>
                <a:gd name="connsiteY2" fmla="*/ 1008608 h 1008608"/>
                <a:gd name="connsiteX3" fmla="*/ 0 w 1681013"/>
                <a:gd name="connsiteY3" fmla="*/ 1008608 h 1008608"/>
                <a:gd name="connsiteX4" fmla="*/ 0 w 1681013"/>
                <a:gd name="connsiteY4" fmla="*/ 0 h 100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008608">
                  <a:moveTo>
                    <a:pt x="0" y="0"/>
                  </a:moveTo>
                  <a:lnTo>
                    <a:pt x="1681013" y="0"/>
                  </a:lnTo>
                  <a:lnTo>
                    <a:pt x="1681013" y="1008608"/>
                  </a:lnTo>
                  <a:lnTo>
                    <a:pt x="0" y="1008608"/>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Leadership</a:t>
              </a:r>
            </a:p>
          </p:txBody>
        </p:sp>
        <p:sp>
          <p:nvSpPr>
            <p:cNvPr id="8" name="Freeform 7"/>
            <p:cNvSpPr/>
            <p:nvPr/>
          </p:nvSpPr>
          <p:spPr>
            <a:xfrm>
              <a:off x="3556406" y="909261"/>
              <a:ext cx="1681013" cy="1008608"/>
            </a:xfrm>
            <a:custGeom>
              <a:avLst/>
              <a:gdLst>
                <a:gd name="connsiteX0" fmla="*/ 0 w 1681013"/>
                <a:gd name="connsiteY0" fmla="*/ 0 h 1008608"/>
                <a:gd name="connsiteX1" fmla="*/ 1681013 w 1681013"/>
                <a:gd name="connsiteY1" fmla="*/ 0 h 1008608"/>
                <a:gd name="connsiteX2" fmla="*/ 1681013 w 1681013"/>
                <a:gd name="connsiteY2" fmla="*/ 1008608 h 1008608"/>
                <a:gd name="connsiteX3" fmla="*/ 0 w 1681013"/>
                <a:gd name="connsiteY3" fmla="*/ 1008608 h 1008608"/>
                <a:gd name="connsiteX4" fmla="*/ 0 w 1681013"/>
                <a:gd name="connsiteY4" fmla="*/ 0 h 100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008608">
                  <a:moveTo>
                    <a:pt x="0" y="0"/>
                  </a:moveTo>
                  <a:lnTo>
                    <a:pt x="1681013" y="0"/>
                  </a:lnTo>
                  <a:lnTo>
                    <a:pt x="1681013" y="1008608"/>
                  </a:lnTo>
                  <a:lnTo>
                    <a:pt x="0" y="1008608"/>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Education/Workforce</a:t>
              </a:r>
            </a:p>
          </p:txBody>
        </p:sp>
        <p:sp>
          <p:nvSpPr>
            <p:cNvPr id="9" name="Freeform 8"/>
            <p:cNvSpPr/>
            <p:nvPr/>
          </p:nvSpPr>
          <p:spPr>
            <a:xfrm>
              <a:off x="5466567" y="2034804"/>
              <a:ext cx="1681013" cy="1134200"/>
            </a:xfrm>
            <a:custGeom>
              <a:avLst/>
              <a:gdLst>
                <a:gd name="connsiteX0" fmla="*/ 0 w 1681013"/>
                <a:gd name="connsiteY0" fmla="*/ 0 h 1134200"/>
                <a:gd name="connsiteX1" fmla="*/ 1681013 w 1681013"/>
                <a:gd name="connsiteY1" fmla="*/ 0 h 1134200"/>
                <a:gd name="connsiteX2" fmla="*/ 1681013 w 1681013"/>
                <a:gd name="connsiteY2" fmla="*/ 1134200 h 1134200"/>
                <a:gd name="connsiteX3" fmla="*/ 0 w 1681013"/>
                <a:gd name="connsiteY3" fmla="*/ 1134200 h 1134200"/>
                <a:gd name="connsiteX4" fmla="*/ 0 w 1681013"/>
                <a:gd name="connsiteY4" fmla="*/ 0 h 113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134200">
                  <a:moveTo>
                    <a:pt x="0" y="0"/>
                  </a:moveTo>
                  <a:lnTo>
                    <a:pt x="1681013" y="0"/>
                  </a:lnTo>
                  <a:lnTo>
                    <a:pt x="1681013" y="1134200"/>
                  </a:lnTo>
                  <a:lnTo>
                    <a:pt x="0" y="1134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Generational Poverty</a:t>
              </a:r>
            </a:p>
            <a:p>
              <a:pPr lvl="0" algn="ctr" defTabSz="622300">
                <a:lnSpc>
                  <a:spcPct val="90000"/>
                </a:lnSpc>
                <a:spcBef>
                  <a:spcPct val="0"/>
                </a:spcBef>
                <a:spcAft>
                  <a:spcPct val="35000"/>
                </a:spcAft>
              </a:pPr>
              <a:r>
                <a:rPr lang="en-US" sz="1050" kern="1200" dirty="0">
                  <a:solidFill>
                    <a:schemeClr val="tx1"/>
                  </a:solidFill>
                </a:rPr>
                <a:t>(Strengthen Families! Circles- 10 percent of  child out of poverty in 10 years.  Workforce program)</a:t>
              </a:r>
            </a:p>
          </p:txBody>
        </p:sp>
        <p:sp>
          <p:nvSpPr>
            <p:cNvPr id="10" name="Freeform 9"/>
            <p:cNvSpPr/>
            <p:nvPr/>
          </p:nvSpPr>
          <p:spPr>
            <a:xfrm>
              <a:off x="-41980" y="2039724"/>
              <a:ext cx="1681013" cy="1109105"/>
            </a:xfrm>
            <a:custGeom>
              <a:avLst/>
              <a:gdLst>
                <a:gd name="connsiteX0" fmla="*/ 0 w 1681013"/>
                <a:gd name="connsiteY0" fmla="*/ 0 h 1109105"/>
                <a:gd name="connsiteX1" fmla="*/ 1681013 w 1681013"/>
                <a:gd name="connsiteY1" fmla="*/ 0 h 1109105"/>
                <a:gd name="connsiteX2" fmla="*/ 1681013 w 1681013"/>
                <a:gd name="connsiteY2" fmla="*/ 1109105 h 1109105"/>
                <a:gd name="connsiteX3" fmla="*/ 0 w 1681013"/>
                <a:gd name="connsiteY3" fmla="*/ 1109105 h 1109105"/>
                <a:gd name="connsiteX4" fmla="*/ 0 w 1681013"/>
                <a:gd name="connsiteY4" fmla="*/ 0 h 1109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109105">
                  <a:moveTo>
                    <a:pt x="0" y="0"/>
                  </a:moveTo>
                  <a:lnTo>
                    <a:pt x="1681013" y="0"/>
                  </a:lnTo>
                  <a:lnTo>
                    <a:pt x="1681013" y="1109105"/>
                  </a:lnTo>
                  <a:lnTo>
                    <a:pt x="0" y="11091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Promote Local Business</a:t>
              </a:r>
            </a:p>
            <a:p>
              <a:pPr lvl="0" algn="ctr" defTabSz="622300">
                <a:lnSpc>
                  <a:spcPct val="90000"/>
                </a:lnSpc>
                <a:spcBef>
                  <a:spcPct val="0"/>
                </a:spcBef>
                <a:spcAft>
                  <a:spcPct val="35000"/>
                </a:spcAft>
              </a:pPr>
              <a:r>
                <a:rPr lang="en-US" sz="1050" kern="1200" dirty="0">
                  <a:solidFill>
                    <a:schemeClr val="tx1"/>
                  </a:solidFill>
                </a:rPr>
                <a:t>(Promote the Rural Opportunity Zone Program and assets of the region)</a:t>
              </a:r>
            </a:p>
          </p:txBody>
        </p:sp>
        <p:sp>
          <p:nvSpPr>
            <p:cNvPr id="12" name="Freeform 11"/>
            <p:cNvSpPr/>
            <p:nvPr/>
          </p:nvSpPr>
          <p:spPr>
            <a:xfrm>
              <a:off x="1646242" y="4450319"/>
              <a:ext cx="1681013" cy="1111244"/>
            </a:xfrm>
            <a:custGeom>
              <a:avLst/>
              <a:gdLst>
                <a:gd name="connsiteX0" fmla="*/ 0 w 1681013"/>
                <a:gd name="connsiteY0" fmla="*/ 0 h 1174514"/>
                <a:gd name="connsiteX1" fmla="*/ 1681013 w 1681013"/>
                <a:gd name="connsiteY1" fmla="*/ 0 h 1174514"/>
                <a:gd name="connsiteX2" fmla="*/ 1681013 w 1681013"/>
                <a:gd name="connsiteY2" fmla="*/ 1174514 h 1174514"/>
                <a:gd name="connsiteX3" fmla="*/ 0 w 1681013"/>
                <a:gd name="connsiteY3" fmla="*/ 1174514 h 1174514"/>
                <a:gd name="connsiteX4" fmla="*/ 0 w 1681013"/>
                <a:gd name="connsiteY4" fmla="*/ 0 h 117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174514">
                  <a:moveTo>
                    <a:pt x="0" y="0"/>
                  </a:moveTo>
                  <a:lnTo>
                    <a:pt x="1681013" y="0"/>
                  </a:lnTo>
                  <a:lnTo>
                    <a:pt x="1681013" y="1174514"/>
                  </a:lnTo>
                  <a:lnTo>
                    <a:pt x="0" y="117451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Regional Cooperative Marketing</a:t>
              </a:r>
            </a:p>
            <a:p>
              <a:pPr lvl="0" algn="ctr" defTabSz="622300">
                <a:lnSpc>
                  <a:spcPct val="90000"/>
                </a:lnSpc>
                <a:spcBef>
                  <a:spcPct val="0"/>
                </a:spcBef>
                <a:spcAft>
                  <a:spcPct val="35000"/>
                </a:spcAft>
              </a:pPr>
              <a:r>
                <a:rPr lang="en-US" sz="1050" kern="1200" dirty="0">
                  <a:solidFill>
                    <a:schemeClr val="tx1"/>
                  </a:solidFill>
                </a:rPr>
                <a:t>(Pool resources promote the region)</a:t>
              </a:r>
            </a:p>
          </p:txBody>
        </p:sp>
        <p:sp>
          <p:nvSpPr>
            <p:cNvPr id="13" name="Freeform 12"/>
            <p:cNvSpPr/>
            <p:nvPr/>
          </p:nvSpPr>
          <p:spPr>
            <a:xfrm>
              <a:off x="1646242" y="2039724"/>
              <a:ext cx="1681014" cy="1109105"/>
            </a:xfrm>
            <a:custGeom>
              <a:avLst/>
              <a:gdLst>
                <a:gd name="connsiteX0" fmla="*/ 0 w 1672692"/>
                <a:gd name="connsiteY0" fmla="*/ 0 h 1120674"/>
                <a:gd name="connsiteX1" fmla="*/ 1672692 w 1672692"/>
                <a:gd name="connsiteY1" fmla="*/ 0 h 1120674"/>
                <a:gd name="connsiteX2" fmla="*/ 1672692 w 1672692"/>
                <a:gd name="connsiteY2" fmla="*/ 1120674 h 1120674"/>
                <a:gd name="connsiteX3" fmla="*/ 0 w 1672692"/>
                <a:gd name="connsiteY3" fmla="*/ 1120674 h 1120674"/>
                <a:gd name="connsiteX4" fmla="*/ 0 w 1672692"/>
                <a:gd name="connsiteY4" fmla="*/ 0 h 112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92" h="1120674">
                  <a:moveTo>
                    <a:pt x="0" y="0"/>
                  </a:moveTo>
                  <a:lnTo>
                    <a:pt x="1672692" y="0"/>
                  </a:lnTo>
                  <a:lnTo>
                    <a:pt x="1672692" y="1120674"/>
                  </a:lnTo>
                  <a:lnTo>
                    <a:pt x="0" y="1120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Promotion Region’s Quality of Life</a:t>
              </a:r>
            </a:p>
            <a:p>
              <a:pPr lvl="0" algn="ctr" defTabSz="622300">
                <a:lnSpc>
                  <a:spcPct val="90000"/>
                </a:lnSpc>
                <a:spcBef>
                  <a:spcPct val="0"/>
                </a:spcBef>
                <a:spcAft>
                  <a:spcPct val="35000"/>
                </a:spcAft>
              </a:pPr>
              <a:r>
                <a:rPr lang="en-US" sz="1100" kern="1200" dirty="0">
                  <a:solidFill>
                    <a:schemeClr val="tx1"/>
                  </a:solidFill>
                </a:rPr>
                <a:t>(</a:t>
              </a:r>
              <a:r>
                <a:rPr lang="en-US" sz="1050" kern="1200" dirty="0">
                  <a:solidFill>
                    <a:schemeClr val="tx1"/>
                  </a:solidFill>
                </a:rPr>
                <a:t>Involve youth in seeing the value of the region and staying in the region)</a:t>
              </a:r>
            </a:p>
          </p:txBody>
        </p:sp>
        <p:sp>
          <p:nvSpPr>
            <p:cNvPr id="15" name="Freeform 14"/>
            <p:cNvSpPr/>
            <p:nvPr/>
          </p:nvSpPr>
          <p:spPr>
            <a:xfrm>
              <a:off x="3556405" y="2044835"/>
              <a:ext cx="1681013" cy="1103994"/>
            </a:xfrm>
            <a:custGeom>
              <a:avLst/>
              <a:gdLst>
                <a:gd name="connsiteX0" fmla="*/ 0 w 1681013"/>
                <a:gd name="connsiteY0" fmla="*/ 0 h 1060702"/>
                <a:gd name="connsiteX1" fmla="*/ 1681013 w 1681013"/>
                <a:gd name="connsiteY1" fmla="*/ 0 h 1060702"/>
                <a:gd name="connsiteX2" fmla="*/ 1681013 w 1681013"/>
                <a:gd name="connsiteY2" fmla="*/ 1060702 h 1060702"/>
                <a:gd name="connsiteX3" fmla="*/ 0 w 1681013"/>
                <a:gd name="connsiteY3" fmla="*/ 1060702 h 1060702"/>
                <a:gd name="connsiteX4" fmla="*/ 0 w 1681013"/>
                <a:gd name="connsiteY4" fmla="*/ 0 h 106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060702">
                  <a:moveTo>
                    <a:pt x="0" y="0"/>
                  </a:moveTo>
                  <a:lnTo>
                    <a:pt x="1681013" y="0"/>
                  </a:lnTo>
                  <a:lnTo>
                    <a:pt x="1681013" y="1060702"/>
                  </a:lnTo>
                  <a:lnTo>
                    <a:pt x="0" y="106070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Improved “Soft Skills” of Workforce</a:t>
              </a:r>
            </a:p>
            <a:p>
              <a:pPr lvl="0" algn="ctr" defTabSz="622300">
                <a:lnSpc>
                  <a:spcPct val="90000"/>
                </a:lnSpc>
                <a:spcBef>
                  <a:spcPct val="0"/>
                </a:spcBef>
                <a:spcAft>
                  <a:spcPct val="35000"/>
                </a:spcAft>
              </a:pPr>
              <a:r>
                <a:rPr lang="en-US" sz="1050" kern="1200" dirty="0">
                  <a:solidFill>
                    <a:schemeClr val="tx1"/>
                  </a:solidFill>
                </a:rPr>
                <a:t>(Circles Innovation)</a:t>
              </a:r>
            </a:p>
          </p:txBody>
        </p:sp>
        <p:sp>
          <p:nvSpPr>
            <p:cNvPr id="16" name="Freeform 15"/>
            <p:cNvSpPr/>
            <p:nvPr/>
          </p:nvSpPr>
          <p:spPr>
            <a:xfrm>
              <a:off x="1" y="4450321"/>
              <a:ext cx="1639032" cy="1111244"/>
            </a:xfrm>
            <a:custGeom>
              <a:avLst/>
              <a:gdLst>
                <a:gd name="connsiteX0" fmla="*/ 0 w 1681013"/>
                <a:gd name="connsiteY0" fmla="*/ 0 h 1111244"/>
                <a:gd name="connsiteX1" fmla="*/ 1681013 w 1681013"/>
                <a:gd name="connsiteY1" fmla="*/ 0 h 1111244"/>
                <a:gd name="connsiteX2" fmla="*/ 1681013 w 1681013"/>
                <a:gd name="connsiteY2" fmla="*/ 1111244 h 1111244"/>
                <a:gd name="connsiteX3" fmla="*/ 0 w 1681013"/>
                <a:gd name="connsiteY3" fmla="*/ 1111244 h 1111244"/>
                <a:gd name="connsiteX4" fmla="*/ 0 w 1681013"/>
                <a:gd name="connsiteY4" fmla="*/ 0 h 111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111244">
                  <a:moveTo>
                    <a:pt x="0" y="0"/>
                  </a:moveTo>
                  <a:lnTo>
                    <a:pt x="1681013" y="0"/>
                  </a:lnTo>
                  <a:lnTo>
                    <a:pt x="1681013" y="1111244"/>
                  </a:lnTo>
                  <a:lnTo>
                    <a:pt x="0" y="111124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Increase &amp; Support Entrepreneurship</a:t>
              </a:r>
            </a:p>
            <a:p>
              <a:pPr lvl="0" algn="ctr" defTabSz="622300">
                <a:lnSpc>
                  <a:spcPct val="90000"/>
                </a:lnSpc>
                <a:spcBef>
                  <a:spcPct val="0"/>
                </a:spcBef>
                <a:spcAft>
                  <a:spcPct val="35000"/>
                </a:spcAft>
              </a:pPr>
              <a:r>
                <a:rPr lang="en-US" sz="1300" kern="1200" dirty="0">
                  <a:solidFill>
                    <a:schemeClr val="tx1"/>
                  </a:solidFill>
                </a:rPr>
                <a:t> </a:t>
              </a:r>
              <a:r>
                <a:rPr lang="en-US" sz="1000" kern="1200" dirty="0">
                  <a:solidFill>
                    <a:schemeClr val="tx1"/>
                  </a:solidFill>
                </a:rPr>
                <a:t>(Ice House Entrepreneurship education and create entrepreneurship networks)</a:t>
              </a:r>
            </a:p>
          </p:txBody>
        </p:sp>
        <p:sp>
          <p:nvSpPr>
            <p:cNvPr id="17" name="Freeform 16"/>
            <p:cNvSpPr/>
            <p:nvPr/>
          </p:nvSpPr>
          <p:spPr>
            <a:xfrm>
              <a:off x="3573292" y="3275796"/>
              <a:ext cx="1697285" cy="1106726"/>
            </a:xfrm>
            <a:custGeom>
              <a:avLst/>
              <a:gdLst>
                <a:gd name="connsiteX0" fmla="*/ 0 w 1697285"/>
                <a:gd name="connsiteY0" fmla="*/ 0 h 1008608"/>
                <a:gd name="connsiteX1" fmla="*/ 1697285 w 1697285"/>
                <a:gd name="connsiteY1" fmla="*/ 0 h 1008608"/>
                <a:gd name="connsiteX2" fmla="*/ 1697285 w 1697285"/>
                <a:gd name="connsiteY2" fmla="*/ 1008608 h 1008608"/>
                <a:gd name="connsiteX3" fmla="*/ 0 w 1697285"/>
                <a:gd name="connsiteY3" fmla="*/ 1008608 h 1008608"/>
                <a:gd name="connsiteX4" fmla="*/ 0 w 1697285"/>
                <a:gd name="connsiteY4" fmla="*/ 0 h 100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285" h="1008608">
                  <a:moveTo>
                    <a:pt x="0" y="0"/>
                  </a:moveTo>
                  <a:lnTo>
                    <a:pt x="1697285" y="0"/>
                  </a:lnTo>
                  <a:lnTo>
                    <a:pt x="1697285" y="1008608"/>
                  </a:lnTo>
                  <a:lnTo>
                    <a:pt x="0" y="10086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Link Education to Business Needs</a:t>
              </a:r>
            </a:p>
            <a:p>
              <a:pPr lvl="0" algn="ctr" defTabSz="622300">
                <a:lnSpc>
                  <a:spcPct val="90000"/>
                </a:lnSpc>
                <a:spcBef>
                  <a:spcPct val="0"/>
                </a:spcBef>
                <a:spcAft>
                  <a:spcPct val="35000"/>
                </a:spcAft>
              </a:pPr>
              <a:r>
                <a:rPr lang="en-US" sz="1050" kern="1200" dirty="0">
                  <a:solidFill>
                    <a:schemeClr val="tx1"/>
                  </a:solidFill>
                </a:rPr>
                <a:t>(Convening education and business to match needs)</a:t>
              </a:r>
            </a:p>
          </p:txBody>
        </p:sp>
        <p:sp>
          <p:nvSpPr>
            <p:cNvPr id="18" name="Freeform 17"/>
            <p:cNvSpPr/>
            <p:nvPr/>
          </p:nvSpPr>
          <p:spPr>
            <a:xfrm>
              <a:off x="5460414" y="3275796"/>
              <a:ext cx="1681013" cy="1099719"/>
            </a:xfrm>
            <a:custGeom>
              <a:avLst/>
              <a:gdLst>
                <a:gd name="connsiteX0" fmla="*/ 0 w 1681013"/>
                <a:gd name="connsiteY0" fmla="*/ 0 h 1008608"/>
                <a:gd name="connsiteX1" fmla="*/ 1681013 w 1681013"/>
                <a:gd name="connsiteY1" fmla="*/ 0 h 1008608"/>
                <a:gd name="connsiteX2" fmla="*/ 1681013 w 1681013"/>
                <a:gd name="connsiteY2" fmla="*/ 1008608 h 1008608"/>
                <a:gd name="connsiteX3" fmla="*/ 0 w 1681013"/>
                <a:gd name="connsiteY3" fmla="*/ 1008608 h 1008608"/>
                <a:gd name="connsiteX4" fmla="*/ 0 w 1681013"/>
                <a:gd name="connsiteY4" fmla="*/ 0 h 100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008608">
                  <a:moveTo>
                    <a:pt x="0" y="0"/>
                  </a:moveTo>
                  <a:lnTo>
                    <a:pt x="1681013" y="0"/>
                  </a:lnTo>
                  <a:lnTo>
                    <a:pt x="1681013" y="1008608"/>
                  </a:lnTo>
                  <a:lnTo>
                    <a:pt x="0" y="10086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Substance Abuse Prevention &amp; Intervention</a:t>
              </a:r>
            </a:p>
            <a:p>
              <a:pPr lvl="0" algn="ctr" defTabSz="622300">
                <a:lnSpc>
                  <a:spcPct val="90000"/>
                </a:lnSpc>
                <a:spcBef>
                  <a:spcPct val="0"/>
                </a:spcBef>
                <a:spcAft>
                  <a:spcPct val="35000"/>
                </a:spcAft>
              </a:pPr>
              <a:r>
                <a:rPr lang="en-US" sz="1050" kern="1200" dirty="0">
                  <a:solidFill>
                    <a:schemeClr val="tx1"/>
                  </a:solidFill>
                </a:rPr>
                <a:t>(Education  and access to  affordable treatment)</a:t>
              </a:r>
            </a:p>
          </p:txBody>
        </p:sp>
        <p:sp>
          <p:nvSpPr>
            <p:cNvPr id="19" name="Freeform 18"/>
            <p:cNvSpPr/>
            <p:nvPr/>
          </p:nvSpPr>
          <p:spPr>
            <a:xfrm>
              <a:off x="-41981" y="3267601"/>
              <a:ext cx="1681013" cy="1107915"/>
            </a:xfrm>
            <a:custGeom>
              <a:avLst/>
              <a:gdLst>
                <a:gd name="connsiteX0" fmla="*/ 0 w 1681013"/>
                <a:gd name="connsiteY0" fmla="*/ 0 h 1107915"/>
                <a:gd name="connsiteX1" fmla="*/ 1681013 w 1681013"/>
                <a:gd name="connsiteY1" fmla="*/ 0 h 1107915"/>
                <a:gd name="connsiteX2" fmla="*/ 1681013 w 1681013"/>
                <a:gd name="connsiteY2" fmla="*/ 1107915 h 1107915"/>
                <a:gd name="connsiteX3" fmla="*/ 0 w 1681013"/>
                <a:gd name="connsiteY3" fmla="*/ 1107915 h 1107915"/>
                <a:gd name="connsiteX4" fmla="*/ 0 w 1681013"/>
                <a:gd name="connsiteY4" fmla="*/ 0 h 110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107915">
                  <a:moveTo>
                    <a:pt x="0" y="0"/>
                  </a:moveTo>
                  <a:lnTo>
                    <a:pt x="1681013" y="0"/>
                  </a:lnTo>
                  <a:lnTo>
                    <a:pt x="1681013" y="1107915"/>
                  </a:lnTo>
                  <a:lnTo>
                    <a:pt x="0" y="110791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Improve Broadband </a:t>
              </a:r>
              <a:r>
                <a:rPr lang="en-US" sz="1050" kern="1200" dirty="0">
                  <a:solidFill>
                    <a:schemeClr val="tx1"/>
                  </a:solidFill>
                </a:rPr>
                <a:t>(Improve access, speed, and affordability to allow for business expansion and location of high tech businesses)</a:t>
              </a:r>
            </a:p>
          </p:txBody>
        </p:sp>
        <p:sp>
          <p:nvSpPr>
            <p:cNvPr id="20" name="Freeform 19"/>
            <p:cNvSpPr/>
            <p:nvPr/>
          </p:nvSpPr>
          <p:spPr>
            <a:xfrm>
              <a:off x="7359844" y="4449038"/>
              <a:ext cx="1681013" cy="1112526"/>
            </a:xfrm>
            <a:custGeom>
              <a:avLst/>
              <a:gdLst>
                <a:gd name="connsiteX0" fmla="*/ 0 w 1681013"/>
                <a:gd name="connsiteY0" fmla="*/ 0 h 1008608"/>
                <a:gd name="connsiteX1" fmla="*/ 1681013 w 1681013"/>
                <a:gd name="connsiteY1" fmla="*/ 0 h 1008608"/>
                <a:gd name="connsiteX2" fmla="*/ 1681013 w 1681013"/>
                <a:gd name="connsiteY2" fmla="*/ 1008608 h 1008608"/>
                <a:gd name="connsiteX3" fmla="*/ 0 w 1681013"/>
                <a:gd name="connsiteY3" fmla="*/ 1008608 h 1008608"/>
                <a:gd name="connsiteX4" fmla="*/ 0 w 1681013"/>
                <a:gd name="connsiteY4" fmla="*/ 0 h 100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008608">
                  <a:moveTo>
                    <a:pt x="0" y="0"/>
                  </a:moveTo>
                  <a:lnTo>
                    <a:pt x="1681013" y="0"/>
                  </a:lnTo>
                  <a:lnTo>
                    <a:pt x="1681013" y="1008608"/>
                  </a:lnTo>
                  <a:lnTo>
                    <a:pt x="0" y="10086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Connecting Local Leadership Programs</a:t>
              </a:r>
            </a:p>
            <a:p>
              <a:pPr lvl="0" algn="ctr" defTabSz="622300">
                <a:lnSpc>
                  <a:spcPct val="90000"/>
                </a:lnSpc>
                <a:spcBef>
                  <a:spcPct val="0"/>
                </a:spcBef>
                <a:spcAft>
                  <a:spcPct val="35000"/>
                </a:spcAft>
              </a:pPr>
              <a:r>
                <a:rPr lang="en-US" sz="1050" kern="1200" dirty="0">
                  <a:solidFill>
                    <a:schemeClr val="tx1"/>
                  </a:solidFill>
                </a:rPr>
                <a:t>(Network leaders across the region for a stronger SE KS) </a:t>
              </a:r>
            </a:p>
          </p:txBody>
        </p:sp>
        <p:sp>
          <p:nvSpPr>
            <p:cNvPr id="21" name="Freeform 20"/>
            <p:cNvSpPr/>
            <p:nvPr/>
          </p:nvSpPr>
          <p:spPr>
            <a:xfrm>
              <a:off x="7376729" y="2034804"/>
              <a:ext cx="1681013" cy="1159274"/>
            </a:xfrm>
            <a:custGeom>
              <a:avLst/>
              <a:gdLst>
                <a:gd name="connsiteX0" fmla="*/ 0 w 1681013"/>
                <a:gd name="connsiteY0" fmla="*/ 0 h 1159274"/>
                <a:gd name="connsiteX1" fmla="*/ 1681013 w 1681013"/>
                <a:gd name="connsiteY1" fmla="*/ 0 h 1159274"/>
                <a:gd name="connsiteX2" fmla="*/ 1681013 w 1681013"/>
                <a:gd name="connsiteY2" fmla="*/ 1159274 h 1159274"/>
                <a:gd name="connsiteX3" fmla="*/ 0 w 1681013"/>
                <a:gd name="connsiteY3" fmla="*/ 1159274 h 1159274"/>
                <a:gd name="connsiteX4" fmla="*/ 0 w 1681013"/>
                <a:gd name="connsiteY4" fmla="*/ 0 h 1159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159274">
                  <a:moveTo>
                    <a:pt x="0" y="0"/>
                  </a:moveTo>
                  <a:lnTo>
                    <a:pt x="1681013" y="0"/>
                  </a:lnTo>
                  <a:lnTo>
                    <a:pt x="1681013" y="1159274"/>
                  </a:lnTo>
                  <a:lnTo>
                    <a:pt x="0" y="11592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Civic Team Leadership Training (Kansas Leadership Center)</a:t>
              </a:r>
            </a:p>
            <a:p>
              <a:pPr lvl="0" algn="ctr" defTabSz="577850">
                <a:lnSpc>
                  <a:spcPct val="90000"/>
                </a:lnSpc>
                <a:spcBef>
                  <a:spcPct val="0"/>
                </a:spcBef>
                <a:spcAft>
                  <a:spcPct val="35000"/>
                </a:spcAft>
              </a:pPr>
              <a:r>
                <a:rPr lang="en-US" sz="1050" kern="1200" dirty="0">
                  <a:solidFill>
                    <a:schemeClr val="tx1"/>
                  </a:solidFill>
                </a:rPr>
                <a:t>(Increase leadership capacity across region)</a:t>
              </a:r>
            </a:p>
          </p:txBody>
        </p:sp>
        <p:sp>
          <p:nvSpPr>
            <p:cNvPr id="22" name="Freeform 21"/>
            <p:cNvSpPr/>
            <p:nvPr/>
          </p:nvSpPr>
          <p:spPr>
            <a:xfrm>
              <a:off x="1646242" y="3270685"/>
              <a:ext cx="1681013" cy="1104830"/>
            </a:xfrm>
            <a:custGeom>
              <a:avLst/>
              <a:gdLst>
                <a:gd name="connsiteX0" fmla="*/ 0 w 1681013"/>
                <a:gd name="connsiteY0" fmla="*/ 0 h 1124951"/>
                <a:gd name="connsiteX1" fmla="*/ 1681013 w 1681013"/>
                <a:gd name="connsiteY1" fmla="*/ 0 h 1124951"/>
                <a:gd name="connsiteX2" fmla="*/ 1681013 w 1681013"/>
                <a:gd name="connsiteY2" fmla="*/ 1124951 h 1124951"/>
                <a:gd name="connsiteX3" fmla="*/ 0 w 1681013"/>
                <a:gd name="connsiteY3" fmla="*/ 1124951 h 1124951"/>
                <a:gd name="connsiteX4" fmla="*/ 0 w 1681013"/>
                <a:gd name="connsiteY4" fmla="*/ 0 h 112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124951">
                  <a:moveTo>
                    <a:pt x="0" y="0"/>
                  </a:moveTo>
                  <a:lnTo>
                    <a:pt x="1681013" y="0"/>
                  </a:lnTo>
                  <a:lnTo>
                    <a:pt x="1681013" y="1124951"/>
                  </a:lnTo>
                  <a:lnTo>
                    <a:pt x="0" y="112495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Increase Innovation</a:t>
              </a:r>
            </a:p>
            <a:p>
              <a:pPr lvl="0" algn="ctr" defTabSz="622300">
                <a:lnSpc>
                  <a:spcPct val="90000"/>
                </a:lnSpc>
                <a:spcBef>
                  <a:spcPct val="0"/>
                </a:spcBef>
                <a:spcAft>
                  <a:spcPct val="35000"/>
                </a:spcAft>
              </a:pPr>
              <a:r>
                <a:rPr lang="en-US" sz="1050" kern="1200" dirty="0">
                  <a:solidFill>
                    <a:schemeClr val="tx1"/>
                  </a:solidFill>
                </a:rPr>
                <a:t>(Promote and support innovation in the region including fab labs and makers mindset)</a:t>
              </a:r>
            </a:p>
          </p:txBody>
        </p:sp>
        <p:sp>
          <p:nvSpPr>
            <p:cNvPr id="23" name="Freeform 22"/>
            <p:cNvSpPr/>
            <p:nvPr/>
          </p:nvSpPr>
          <p:spPr>
            <a:xfrm>
              <a:off x="5466568" y="4450321"/>
              <a:ext cx="1681013" cy="1111244"/>
            </a:xfrm>
            <a:custGeom>
              <a:avLst/>
              <a:gdLst>
                <a:gd name="connsiteX0" fmla="*/ 0 w 1681013"/>
                <a:gd name="connsiteY0" fmla="*/ 0 h 1008608"/>
                <a:gd name="connsiteX1" fmla="*/ 1681013 w 1681013"/>
                <a:gd name="connsiteY1" fmla="*/ 0 h 1008608"/>
                <a:gd name="connsiteX2" fmla="*/ 1681013 w 1681013"/>
                <a:gd name="connsiteY2" fmla="*/ 1008608 h 1008608"/>
                <a:gd name="connsiteX3" fmla="*/ 0 w 1681013"/>
                <a:gd name="connsiteY3" fmla="*/ 1008608 h 1008608"/>
                <a:gd name="connsiteX4" fmla="*/ 0 w 1681013"/>
                <a:gd name="connsiteY4" fmla="*/ 0 h 100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008608">
                  <a:moveTo>
                    <a:pt x="0" y="0"/>
                  </a:moveTo>
                  <a:lnTo>
                    <a:pt x="1681013" y="0"/>
                  </a:lnTo>
                  <a:lnTo>
                    <a:pt x="1681013" y="1008608"/>
                  </a:lnTo>
                  <a:lnTo>
                    <a:pt x="0" y="10086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Preventative Health</a:t>
              </a:r>
            </a:p>
            <a:p>
              <a:pPr lvl="0" algn="ctr" defTabSz="622300">
                <a:lnSpc>
                  <a:spcPct val="90000"/>
                </a:lnSpc>
                <a:spcBef>
                  <a:spcPct val="0"/>
                </a:spcBef>
                <a:spcAft>
                  <a:spcPct val="35000"/>
                </a:spcAft>
              </a:pPr>
              <a:r>
                <a:rPr lang="en-US" sz="1050" kern="1200" dirty="0">
                  <a:solidFill>
                    <a:schemeClr val="tx1"/>
                  </a:solidFill>
                </a:rPr>
                <a:t>(Increase physical activity and healthy food to create healthier communities and workforce)</a:t>
              </a:r>
            </a:p>
          </p:txBody>
        </p:sp>
        <p:sp>
          <p:nvSpPr>
            <p:cNvPr id="24" name="Freeform 23"/>
            <p:cNvSpPr/>
            <p:nvPr/>
          </p:nvSpPr>
          <p:spPr>
            <a:xfrm>
              <a:off x="3573292" y="4450321"/>
              <a:ext cx="1681013" cy="1111244"/>
            </a:xfrm>
            <a:custGeom>
              <a:avLst/>
              <a:gdLst>
                <a:gd name="connsiteX0" fmla="*/ 0 w 1681013"/>
                <a:gd name="connsiteY0" fmla="*/ 0 h 1009223"/>
                <a:gd name="connsiteX1" fmla="*/ 1681013 w 1681013"/>
                <a:gd name="connsiteY1" fmla="*/ 0 h 1009223"/>
                <a:gd name="connsiteX2" fmla="*/ 1681013 w 1681013"/>
                <a:gd name="connsiteY2" fmla="*/ 1009223 h 1009223"/>
                <a:gd name="connsiteX3" fmla="*/ 0 w 1681013"/>
                <a:gd name="connsiteY3" fmla="*/ 1009223 h 1009223"/>
                <a:gd name="connsiteX4" fmla="*/ 0 w 1681013"/>
                <a:gd name="connsiteY4" fmla="*/ 0 h 1009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3" h="1009223">
                  <a:moveTo>
                    <a:pt x="0" y="0"/>
                  </a:moveTo>
                  <a:lnTo>
                    <a:pt x="1681013" y="0"/>
                  </a:lnTo>
                  <a:lnTo>
                    <a:pt x="1681013" y="1009223"/>
                  </a:lnTo>
                  <a:lnTo>
                    <a:pt x="0" y="100922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Promote STEM Careers/Education</a:t>
              </a:r>
            </a:p>
            <a:p>
              <a:pPr lvl="0" algn="ctr" defTabSz="622300">
                <a:lnSpc>
                  <a:spcPct val="90000"/>
                </a:lnSpc>
                <a:spcBef>
                  <a:spcPct val="0"/>
                </a:spcBef>
                <a:spcAft>
                  <a:spcPct val="35000"/>
                </a:spcAft>
              </a:pPr>
              <a:r>
                <a:rPr lang="en-US" sz="1050" kern="1200" dirty="0">
                  <a:solidFill>
                    <a:schemeClr val="tx1"/>
                  </a:solidFill>
                </a:rPr>
                <a:t>(Promote SB 155 credentials and STEM careers in region)</a:t>
              </a:r>
            </a:p>
          </p:txBody>
        </p:sp>
      </p:grpSp>
      <p:sp>
        <p:nvSpPr>
          <p:cNvPr id="7" name="Title 6"/>
          <p:cNvSpPr>
            <a:spLocks noGrp="1"/>
          </p:cNvSpPr>
          <p:nvPr>
            <p:ph type="title"/>
          </p:nvPr>
        </p:nvSpPr>
        <p:spPr>
          <a:xfrm>
            <a:off x="510540" y="-102870"/>
            <a:ext cx="8534400" cy="925830"/>
          </a:xfrm>
        </p:spPr>
        <p:txBody>
          <a:bodyPr/>
          <a:lstStyle/>
          <a:p>
            <a:r>
              <a:rPr lang="en-US" sz="2800" dirty="0"/>
              <a:t>All work is intertwined as basically illustrated below.</a:t>
            </a:r>
          </a:p>
        </p:txBody>
      </p:sp>
      <p:sp>
        <p:nvSpPr>
          <p:cNvPr id="11" name="Slide Number Placeholder 10"/>
          <p:cNvSpPr>
            <a:spLocks noGrp="1"/>
          </p:cNvSpPr>
          <p:nvPr>
            <p:ph type="sldNum" sz="quarter" idx="12"/>
          </p:nvPr>
        </p:nvSpPr>
        <p:spPr/>
        <p:txBody>
          <a:bodyPr/>
          <a:lstStyle/>
          <a:p>
            <a:fld id="{EA7AA289-BEB9-864D-845A-DEDBD7CA4871}" type="slidenum">
              <a:rPr lang="en-US" smtClean="0"/>
              <a:t>2</a:t>
            </a:fld>
            <a:endParaRPr lang="en-US"/>
          </a:p>
        </p:txBody>
      </p:sp>
      <p:cxnSp>
        <p:nvCxnSpPr>
          <p:cNvPr id="32" name="Straight Arrow Connector 31"/>
          <p:cNvCxnSpPr/>
          <p:nvPr/>
        </p:nvCxnSpPr>
        <p:spPr>
          <a:xfrm flipV="1">
            <a:off x="5122445" y="3256345"/>
            <a:ext cx="523975" cy="47418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flipV="1">
            <a:off x="4726022" y="3256345"/>
            <a:ext cx="1148998" cy="173898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a:off x="5128908" y="4615827"/>
            <a:ext cx="746112" cy="37547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3096656" y="4555827"/>
            <a:ext cx="746112" cy="37547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V="1">
            <a:off x="1475959" y="4512095"/>
            <a:ext cx="417317" cy="41921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flipV="1">
            <a:off x="1571652" y="3163122"/>
            <a:ext cx="4123363" cy="46638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flipV="1">
            <a:off x="1528974" y="3025421"/>
            <a:ext cx="311020" cy="55958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flipV="1">
            <a:off x="3130138" y="3084527"/>
            <a:ext cx="2572086" cy="10750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flipH="1">
            <a:off x="1055627" y="3190203"/>
            <a:ext cx="12005" cy="42343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p:cNvCxnSpPr/>
          <p:nvPr/>
        </p:nvCxnSpPr>
        <p:spPr>
          <a:xfrm>
            <a:off x="1483583" y="3207434"/>
            <a:ext cx="2258708" cy="38438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a:off x="71483" y="3214871"/>
            <a:ext cx="14780" cy="187147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p:cNvCxnSpPr/>
          <p:nvPr/>
        </p:nvCxnSpPr>
        <p:spPr>
          <a:xfrm flipH="1">
            <a:off x="713476" y="4607194"/>
            <a:ext cx="16371" cy="32411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a:xfrm>
            <a:off x="1384530" y="3286256"/>
            <a:ext cx="899107" cy="172870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3" name="Straight Arrow Connector 62"/>
          <p:cNvCxnSpPr/>
          <p:nvPr/>
        </p:nvCxnSpPr>
        <p:spPr>
          <a:xfrm>
            <a:off x="3261382" y="3238156"/>
            <a:ext cx="33997" cy="177680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5" name="Straight Arrow Connector 64"/>
          <p:cNvCxnSpPr/>
          <p:nvPr/>
        </p:nvCxnSpPr>
        <p:spPr>
          <a:xfrm>
            <a:off x="1441503" y="3247061"/>
            <a:ext cx="692534" cy="44263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flipV="1">
            <a:off x="1405123" y="4428438"/>
            <a:ext cx="409848" cy="3126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a:xfrm>
            <a:off x="4894848" y="2320795"/>
            <a:ext cx="686632"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a:xfrm>
            <a:off x="6261122" y="3203087"/>
            <a:ext cx="0" cy="37762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flipV="1">
            <a:off x="5135491" y="3990684"/>
            <a:ext cx="559524" cy="671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7" name="Straight Arrow Connector 76"/>
          <p:cNvCxnSpPr/>
          <p:nvPr/>
        </p:nvCxnSpPr>
        <p:spPr>
          <a:xfrm flipH="1">
            <a:off x="4314225" y="4572681"/>
            <a:ext cx="8176" cy="41862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p:cNvCxnSpPr/>
          <p:nvPr/>
        </p:nvCxnSpPr>
        <p:spPr>
          <a:xfrm flipH="1">
            <a:off x="4273124" y="3005967"/>
            <a:ext cx="14286" cy="68373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81" name="Straight Arrow Connector 80"/>
          <p:cNvCxnSpPr/>
          <p:nvPr/>
        </p:nvCxnSpPr>
        <p:spPr>
          <a:xfrm flipV="1">
            <a:off x="1336567" y="2548598"/>
            <a:ext cx="573595" cy="1539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a:off x="3201234" y="2518129"/>
            <a:ext cx="541057" cy="1184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flipH="1" flipV="1">
            <a:off x="5581480" y="2187446"/>
            <a:ext cx="17811" cy="393903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88" name="Straight Arrow Connector 87"/>
          <p:cNvCxnSpPr/>
          <p:nvPr/>
        </p:nvCxnSpPr>
        <p:spPr>
          <a:xfrm>
            <a:off x="861497" y="5920740"/>
            <a:ext cx="4794376" cy="12255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0" name="Straight Arrow Connector 89"/>
          <p:cNvCxnSpPr/>
          <p:nvPr/>
        </p:nvCxnSpPr>
        <p:spPr>
          <a:xfrm flipV="1">
            <a:off x="6615583" y="4615827"/>
            <a:ext cx="2387" cy="30836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94" name="TextBox 93"/>
          <p:cNvSpPr txBox="1"/>
          <p:nvPr/>
        </p:nvSpPr>
        <p:spPr>
          <a:xfrm rot="16200000">
            <a:off x="4470285" y="2523263"/>
            <a:ext cx="5621597" cy="369332"/>
          </a:xfrm>
          <a:prstGeom prst="rect">
            <a:avLst/>
          </a:prstGeom>
          <a:noFill/>
        </p:spPr>
        <p:txBody>
          <a:bodyPr wrap="square" rtlCol="0">
            <a:spAutoFit/>
          </a:bodyPr>
          <a:lstStyle/>
          <a:p>
            <a:r>
              <a:rPr lang="en-US" b="1" dirty="0"/>
              <a:t>Leadership connects with every initiative</a:t>
            </a:r>
          </a:p>
        </p:txBody>
      </p:sp>
    </p:spTree>
    <p:extLst>
      <p:ext uri="{BB962C8B-B14F-4D97-AF65-F5344CB8AC3E}">
        <p14:creationId xmlns:p14="http://schemas.microsoft.com/office/powerpoint/2010/main" val="251179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01BD7-8512-4812-A9F9-73D025A86E89}"/>
              </a:ext>
            </a:extLst>
          </p:cNvPr>
          <p:cNvSpPr>
            <a:spLocks noGrp="1"/>
          </p:cNvSpPr>
          <p:nvPr>
            <p:ph type="sldNum" sz="quarter" idx="12"/>
          </p:nvPr>
        </p:nvSpPr>
        <p:spPr/>
        <p:txBody>
          <a:bodyPr/>
          <a:lstStyle/>
          <a:p>
            <a:fld id="{EA7AA289-BEB9-864D-845A-DEDBD7CA4871}" type="slidenum">
              <a:rPr lang="en-US" smtClean="0"/>
              <a:t>20</a:t>
            </a:fld>
            <a:endParaRPr lang="en-US" dirty="0"/>
          </a:p>
        </p:txBody>
      </p:sp>
      <p:pic>
        <p:nvPicPr>
          <p:cNvPr id="12" name="Picture 11">
            <a:extLst>
              <a:ext uri="{FF2B5EF4-FFF2-40B4-BE49-F238E27FC236}">
                <a16:creationId xmlns:a16="http://schemas.microsoft.com/office/drawing/2014/main" id="{31164467-68D3-4A54-9F67-153373E4B5F1}"/>
              </a:ext>
            </a:extLst>
          </p:cNvPr>
          <p:cNvPicPr>
            <a:picLocks noChangeAspect="1"/>
          </p:cNvPicPr>
          <p:nvPr/>
        </p:nvPicPr>
        <p:blipFill>
          <a:blip r:embed="rId2"/>
          <a:stretch>
            <a:fillRect/>
          </a:stretch>
        </p:blipFill>
        <p:spPr>
          <a:xfrm>
            <a:off x="0" y="-1"/>
            <a:ext cx="9144000" cy="6087979"/>
          </a:xfrm>
          <a:prstGeom prst="rect">
            <a:avLst/>
          </a:prstGeom>
        </p:spPr>
      </p:pic>
    </p:spTree>
    <p:extLst>
      <p:ext uri="{BB962C8B-B14F-4D97-AF65-F5344CB8AC3E}">
        <p14:creationId xmlns:p14="http://schemas.microsoft.com/office/powerpoint/2010/main" val="161976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AFED3-DFD3-454B-BFCA-6441C8E00710}"/>
              </a:ext>
            </a:extLst>
          </p:cNvPr>
          <p:cNvPicPr>
            <a:picLocks noChangeAspect="1"/>
          </p:cNvPicPr>
          <p:nvPr/>
        </p:nvPicPr>
        <p:blipFill>
          <a:blip r:embed="rId2"/>
          <a:stretch>
            <a:fillRect/>
          </a:stretch>
        </p:blipFill>
        <p:spPr>
          <a:xfrm>
            <a:off x="-1" y="80574"/>
            <a:ext cx="9047747" cy="6777426"/>
          </a:xfrm>
          <a:prstGeom prst="rect">
            <a:avLst/>
          </a:prstGeom>
        </p:spPr>
      </p:pic>
      <p:sp>
        <p:nvSpPr>
          <p:cNvPr id="2" name="Slide Number Placeholder 1">
            <a:extLst>
              <a:ext uri="{FF2B5EF4-FFF2-40B4-BE49-F238E27FC236}">
                <a16:creationId xmlns:a16="http://schemas.microsoft.com/office/drawing/2014/main" id="{A4517120-1783-4E21-B1ED-183944FE87F9}"/>
              </a:ext>
            </a:extLst>
          </p:cNvPr>
          <p:cNvSpPr>
            <a:spLocks noGrp="1"/>
          </p:cNvSpPr>
          <p:nvPr>
            <p:ph type="sldNum" sz="quarter" idx="12"/>
          </p:nvPr>
        </p:nvSpPr>
        <p:spPr/>
        <p:txBody>
          <a:bodyPr/>
          <a:lstStyle/>
          <a:p>
            <a:fld id="{EA7AA289-BEB9-864D-845A-DEDBD7CA4871}" type="slidenum">
              <a:rPr lang="en-US" smtClean="0"/>
              <a:t>21</a:t>
            </a:fld>
            <a:endParaRPr lang="en-US" dirty="0"/>
          </a:p>
        </p:txBody>
      </p:sp>
      <p:sp>
        <p:nvSpPr>
          <p:cNvPr id="4" name="TextBox 3">
            <a:extLst>
              <a:ext uri="{FF2B5EF4-FFF2-40B4-BE49-F238E27FC236}">
                <a16:creationId xmlns:a16="http://schemas.microsoft.com/office/drawing/2014/main" id="{288472B5-95FD-4F03-B392-29F4239F65EF}"/>
              </a:ext>
            </a:extLst>
          </p:cNvPr>
          <p:cNvSpPr txBox="1"/>
          <p:nvPr/>
        </p:nvSpPr>
        <p:spPr>
          <a:xfrm>
            <a:off x="613611" y="372979"/>
            <a:ext cx="1871907" cy="369332"/>
          </a:xfrm>
          <a:prstGeom prst="rect">
            <a:avLst/>
          </a:prstGeom>
          <a:noFill/>
        </p:spPr>
        <p:txBody>
          <a:bodyPr wrap="square" rtlCol="0">
            <a:spAutoFit/>
          </a:bodyPr>
          <a:lstStyle/>
          <a:p>
            <a:r>
              <a:rPr lang="en-US" b="1" dirty="0"/>
              <a:t>Pratt County</a:t>
            </a:r>
          </a:p>
        </p:txBody>
      </p:sp>
    </p:spTree>
    <p:extLst>
      <p:ext uri="{BB962C8B-B14F-4D97-AF65-F5344CB8AC3E}">
        <p14:creationId xmlns:p14="http://schemas.microsoft.com/office/powerpoint/2010/main" val="895771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F90A41-E0BB-462B-8154-5949380312D2}"/>
              </a:ext>
            </a:extLst>
          </p:cNvPr>
          <p:cNvSpPr>
            <a:spLocks noGrp="1"/>
          </p:cNvSpPr>
          <p:nvPr>
            <p:ph type="sldNum" sz="quarter" idx="12"/>
          </p:nvPr>
        </p:nvSpPr>
        <p:spPr/>
        <p:txBody>
          <a:bodyPr/>
          <a:lstStyle/>
          <a:p>
            <a:fld id="{EA7AA289-BEB9-864D-845A-DEDBD7CA4871}" type="slidenum">
              <a:rPr lang="en-US" smtClean="0"/>
              <a:t>22</a:t>
            </a:fld>
            <a:endParaRPr lang="en-US" dirty="0"/>
          </a:p>
        </p:txBody>
      </p:sp>
      <p:pic>
        <p:nvPicPr>
          <p:cNvPr id="3" name="Picture 2">
            <a:extLst>
              <a:ext uri="{FF2B5EF4-FFF2-40B4-BE49-F238E27FC236}">
                <a16:creationId xmlns:a16="http://schemas.microsoft.com/office/drawing/2014/main" id="{B2642D66-A7C3-4750-8516-15BBA5307343}"/>
              </a:ext>
            </a:extLst>
          </p:cNvPr>
          <p:cNvPicPr>
            <a:picLocks noChangeAspect="1"/>
          </p:cNvPicPr>
          <p:nvPr/>
        </p:nvPicPr>
        <p:blipFill>
          <a:blip r:embed="rId2"/>
          <a:stretch>
            <a:fillRect/>
          </a:stretch>
        </p:blipFill>
        <p:spPr>
          <a:xfrm>
            <a:off x="77534" y="58421"/>
            <a:ext cx="8988931" cy="6161905"/>
          </a:xfrm>
          <a:prstGeom prst="rect">
            <a:avLst/>
          </a:prstGeom>
        </p:spPr>
      </p:pic>
      <p:sp>
        <p:nvSpPr>
          <p:cNvPr id="4" name="TextBox 3">
            <a:extLst>
              <a:ext uri="{FF2B5EF4-FFF2-40B4-BE49-F238E27FC236}">
                <a16:creationId xmlns:a16="http://schemas.microsoft.com/office/drawing/2014/main" id="{9F1BB5F6-70D1-406B-BE95-C6E0E4894B7F}"/>
              </a:ext>
            </a:extLst>
          </p:cNvPr>
          <p:cNvSpPr txBox="1"/>
          <p:nvPr/>
        </p:nvSpPr>
        <p:spPr>
          <a:xfrm>
            <a:off x="745958" y="637674"/>
            <a:ext cx="1871907" cy="369332"/>
          </a:xfrm>
          <a:prstGeom prst="rect">
            <a:avLst/>
          </a:prstGeom>
          <a:noFill/>
        </p:spPr>
        <p:txBody>
          <a:bodyPr wrap="square" rtlCol="0">
            <a:spAutoFit/>
          </a:bodyPr>
          <a:lstStyle/>
          <a:p>
            <a:r>
              <a:rPr lang="en-US" b="1" dirty="0"/>
              <a:t>Pratt County</a:t>
            </a:r>
          </a:p>
        </p:txBody>
      </p:sp>
    </p:spTree>
    <p:extLst>
      <p:ext uri="{BB962C8B-B14F-4D97-AF65-F5344CB8AC3E}">
        <p14:creationId xmlns:p14="http://schemas.microsoft.com/office/powerpoint/2010/main" val="268921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1A092-83E3-4E90-AA09-72C466A0F78D}"/>
              </a:ext>
            </a:extLst>
          </p:cNvPr>
          <p:cNvPicPr>
            <a:picLocks noChangeAspect="1"/>
          </p:cNvPicPr>
          <p:nvPr/>
        </p:nvPicPr>
        <p:blipFill>
          <a:blip r:embed="rId2"/>
          <a:stretch>
            <a:fillRect/>
          </a:stretch>
        </p:blipFill>
        <p:spPr>
          <a:xfrm>
            <a:off x="0" y="58421"/>
            <a:ext cx="9026723" cy="6113779"/>
          </a:xfrm>
          <a:prstGeom prst="rect">
            <a:avLst/>
          </a:prstGeom>
        </p:spPr>
      </p:pic>
      <p:sp>
        <p:nvSpPr>
          <p:cNvPr id="2" name="Slide Number Placeholder 1">
            <a:extLst>
              <a:ext uri="{FF2B5EF4-FFF2-40B4-BE49-F238E27FC236}">
                <a16:creationId xmlns:a16="http://schemas.microsoft.com/office/drawing/2014/main" id="{0F78A79D-1E6D-4690-A5CD-15FDF56B81A0}"/>
              </a:ext>
            </a:extLst>
          </p:cNvPr>
          <p:cNvSpPr>
            <a:spLocks noGrp="1"/>
          </p:cNvSpPr>
          <p:nvPr>
            <p:ph type="sldNum" sz="quarter" idx="12"/>
          </p:nvPr>
        </p:nvSpPr>
        <p:spPr/>
        <p:txBody>
          <a:bodyPr/>
          <a:lstStyle/>
          <a:p>
            <a:fld id="{EA7AA289-BEB9-864D-845A-DEDBD7CA4871}" type="slidenum">
              <a:rPr lang="en-US" smtClean="0"/>
              <a:t>23</a:t>
            </a:fld>
            <a:endParaRPr lang="en-US" dirty="0"/>
          </a:p>
        </p:txBody>
      </p:sp>
      <p:sp>
        <p:nvSpPr>
          <p:cNvPr id="4" name="Rectangle 3">
            <a:extLst>
              <a:ext uri="{FF2B5EF4-FFF2-40B4-BE49-F238E27FC236}">
                <a16:creationId xmlns:a16="http://schemas.microsoft.com/office/drawing/2014/main" id="{776BE7B2-AA34-463E-BD89-2CA8CC6C6C9B}"/>
              </a:ext>
            </a:extLst>
          </p:cNvPr>
          <p:cNvSpPr/>
          <p:nvPr/>
        </p:nvSpPr>
        <p:spPr>
          <a:xfrm>
            <a:off x="610104" y="501134"/>
            <a:ext cx="1459630" cy="369332"/>
          </a:xfrm>
          <a:prstGeom prst="rect">
            <a:avLst/>
          </a:prstGeom>
        </p:spPr>
        <p:txBody>
          <a:bodyPr wrap="none">
            <a:spAutoFit/>
          </a:bodyPr>
          <a:lstStyle/>
          <a:p>
            <a:r>
              <a:rPr lang="en-US" b="1" dirty="0"/>
              <a:t>Pratt County</a:t>
            </a:r>
          </a:p>
        </p:txBody>
      </p:sp>
    </p:spTree>
    <p:extLst>
      <p:ext uri="{BB962C8B-B14F-4D97-AF65-F5344CB8AC3E}">
        <p14:creationId xmlns:p14="http://schemas.microsoft.com/office/powerpoint/2010/main" val="118730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838853-8741-4B7D-A2D4-F749FB1F1A03}"/>
              </a:ext>
            </a:extLst>
          </p:cNvPr>
          <p:cNvPicPr>
            <a:picLocks noChangeAspect="1"/>
          </p:cNvPicPr>
          <p:nvPr/>
        </p:nvPicPr>
        <p:blipFill>
          <a:blip r:embed="rId2"/>
          <a:stretch>
            <a:fillRect/>
          </a:stretch>
        </p:blipFill>
        <p:spPr>
          <a:xfrm>
            <a:off x="0" y="101084"/>
            <a:ext cx="9011653" cy="6655832"/>
          </a:xfrm>
          <a:prstGeom prst="rect">
            <a:avLst/>
          </a:prstGeom>
        </p:spPr>
      </p:pic>
      <p:sp>
        <p:nvSpPr>
          <p:cNvPr id="5" name="Rectangle 4">
            <a:extLst>
              <a:ext uri="{FF2B5EF4-FFF2-40B4-BE49-F238E27FC236}">
                <a16:creationId xmlns:a16="http://schemas.microsoft.com/office/drawing/2014/main" id="{7F474C4D-8325-42EC-8DA5-50250EE8DED5}"/>
              </a:ext>
            </a:extLst>
          </p:cNvPr>
          <p:cNvSpPr/>
          <p:nvPr/>
        </p:nvSpPr>
        <p:spPr>
          <a:xfrm>
            <a:off x="1019178" y="101084"/>
            <a:ext cx="1459630" cy="369332"/>
          </a:xfrm>
          <a:prstGeom prst="rect">
            <a:avLst/>
          </a:prstGeom>
        </p:spPr>
        <p:txBody>
          <a:bodyPr wrap="none">
            <a:spAutoFit/>
          </a:bodyPr>
          <a:lstStyle/>
          <a:p>
            <a:r>
              <a:rPr lang="en-US" b="1" dirty="0"/>
              <a:t>Pratt County</a:t>
            </a:r>
          </a:p>
        </p:txBody>
      </p:sp>
    </p:spTree>
    <p:extLst>
      <p:ext uri="{BB962C8B-B14F-4D97-AF65-F5344CB8AC3E}">
        <p14:creationId xmlns:p14="http://schemas.microsoft.com/office/powerpoint/2010/main" val="4217622395"/>
      </p:ext>
    </p:extLst>
  </p:cSld>
  <p:clrMapOvr>
    <a:masterClrMapping/>
  </p:clrMapOvr>
  <p:transition spd="med">
    <p:cover dir="ru"/>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D78DBD-DB54-4188-9778-9885C97C6AB9}"/>
              </a:ext>
            </a:extLst>
          </p:cNvPr>
          <p:cNvPicPr>
            <a:picLocks noChangeAspect="1"/>
          </p:cNvPicPr>
          <p:nvPr/>
        </p:nvPicPr>
        <p:blipFill>
          <a:blip r:embed="rId2"/>
          <a:stretch>
            <a:fillRect/>
          </a:stretch>
        </p:blipFill>
        <p:spPr>
          <a:xfrm>
            <a:off x="216568" y="87182"/>
            <a:ext cx="8927431" cy="6638471"/>
          </a:xfrm>
          <a:prstGeom prst="rect">
            <a:avLst/>
          </a:prstGeom>
        </p:spPr>
      </p:pic>
      <p:sp>
        <p:nvSpPr>
          <p:cNvPr id="5" name="Rectangle 4">
            <a:extLst>
              <a:ext uri="{FF2B5EF4-FFF2-40B4-BE49-F238E27FC236}">
                <a16:creationId xmlns:a16="http://schemas.microsoft.com/office/drawing/2014/main" id="{70299C21-537B-4703-8CC6-71A8E6B9B966}"/>
              </a:ext>
            </a:extLst>
          </p:cNvPr>
          <p:cNvSpPr/>
          <p:nvPr/>
        </p:nvSpPr>
        <p:spPr>
          <a:xfrm>
            <a:off x="610104" y="501134"/>
            <a:ext cx="1459630" cy="369332"/>
          </a:xfrm>
          <a:prstGeom prst="rect">
            <a:avLst/>
          </a:prstGeom>
        </p:spPr>
        <p:txBody>
          <a:bodyPr wrap="none">
            <a:spAutoFit/>
          </a:bodyPr>
          <a:lstStyle/>
          <a:p>
            <a:r>
              <a:rPr lang="en-US" b="1" dirty="0"/>
              <a:t>Pratt County</a:t>
            </a:r>
          </a:p>
        </p:txBody>
      </p:sp>
    </p:spTree>
    <p:extLst>
      <p:ext uri="{BB962C8B-B14F-4D97-AF65-F5344CB8AC3E}">
        <p14:creationId xmlns:p14="http://schemas.microsoft.com/office/powerpoint/2010/main" val="2480013363"/>
      </p:ext>
    </p:extLst>
  </p:cSld>
  <p:clrMapOvr>
    <a:masterClrMapping/>
  </p:clrMapOvr>
  <p:transition spd="med">
    <p:cover dir="ru"/>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97DD8F-9689-4AE4-8F02-636368F6DC5B}"/>
              </a:ext>
            </a:extLst>
          </p:cNvPr>
          <p:cNvPicPr>
            <a:picLocks noChangeAspect="1"/>
          </p:cNvPicPr>
          <p:nvPr/>
        </p:nvPicPr>
        <p:blipFill>
          <a:blip r:embed="rId2"/>
          <a:stretch>
            <a:fillRect/>
          </a:stretch>
        </p:blipFill>
        <p:spPr>
          <a:xfrm>
            <a:off x="0" y="156411"/>
            <a:ext cx="9011653" cy="6617368"/>
          </a:xfrm>
          <a:prstGeom prst="rect">
            <a:avLst/>
          </a:prstGeom>
        </p:spPr>
      </p:pic>
      <p:sp>
        <p:nvSpPr>
          <p:cNvPr id="5" name="Rectangle 4">
            <a:extLst>
              <a:ext uri="{FF2B5EF4-FFF2-40B4-BE49-F238E27FC236}">
                <a16:creationId xmlns:a16="http://schemas.microsoft.com/office/drawing/2014/main" id="{3AA8B69B-4ED2-45F2-A087-0776094AF2AD}"/>
              </a:ext>
            </a:extLst>
          </p:cNvPr>
          <p:cNvSpPr/>
          <p:nvPr/>
        </p:nvSpPr>
        <p:spPr>
          <a:xfrm>
            <a:off x="610104" y="501134"/>
            <a:ext cx="1459630" cy="369332"/>
          </a:xfrm>
          <a:prstGeom prst="rect">
            <a:avLst/>
          </a:prstGeom>
        </p:spPr>
        <p:txBody>
          <a:bodyPr wrap="none">
            <a:spAutoFit/>
          </a:bodyPr>
          <a:lstStyle/>
          <a:p>
            <a:r>
              <a:rPr lang="en-US" b="1" dirty="0"/>
              <a:t>Pratt County</a:t>
            </a:r>
          </a:p>
        </p:txBody>
      </p:sp>
    </p:spTree>
    <p:extLst>
      <p:ext uri="{BB962C8B-B14F-4D97-AF65-F5344CB8AC3E}">
        <p14:creationId xmlns:p14="http://schemas.microsoft.com/office/powerpoint/2010/main" val="4041060454"/>
      </p:ext>
    </p:extLst>
  </p:cSld>
  <p:clrMapOvr>
    <a:masterClrMapping/>
  </p:clrMapOvr>
  <p:transition spd="med">
    <p:cover dir="ru"/>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349292-BCA3-49B3-BD6D-4DACD6517C21}"/>
              </a:ext>
            </a:extLst>
          </p:cNvPr>
          <p:cNvPicPr>
            <a:picLocks noChangeAspect="1"/>
          </p:cNvPicPr>
          <p:nvPr/>
        </p:nvPicPr>
        <p:blipFill>
          <a:blip r:embed="rId2"/>
          <a:stretch>
            <a:fillRect/>
          </a:stretch>
        </p:blipFill>
        <p:spPr>
          <a:xfrm>
            <a:off x="0" y="84220"/>
            <a:ext cx="9143999" cy="6773779"/>
          </a:xfrm>
          <a:prstGeom prst="rect">
            <a:avLst/>
          </a:prstGeom>
        </p:spPr>
      </p:pic>
      <p:sp>
        <p:nvSpPr>
          <p:cNvPr id="5" name="Rectangle 4">
            <a:extLst>
              <a:ext uri="{FF2B5EF4-FFF2-40B4-BE49-F238E27FC236}">
                <a16:creationId xmlns:a16="http://schemas.microsoft.com/office/drawing/2014/main" id="{1FBD5336-DD04-46A4-A069-9B9C1CB03370}"/>
              </a:ext>
            </a:extLst>
          </p:cNvPr>
          <p:cNvSpPr/>
          <p:nvPr/>
        </p:nvSpPr>
        <p:spPr>
          <a:xfrm>
            <a:off x="610104" y="501134"/>
            <a:ext cx="1459630" cy="369332"/>
          </a:xfrm>
          <a:prstGeom prst="rect">
            <a:avLst/>
          </a:prstGeom>
        </p:spPr>
        <p:txBody>
          <a:bodyPr wrap="none">
            <a:spAutoFit/>
          </a:bodyPr>
          <a:lstStyle/>
          <a:p>
            <a:r>
              <a:rPr lang="en-US" b="1" dirty="0"/>
              <a:t>Pratt County</a:t>
            </a:r>
          </a:p>
        </p:txBody>
      </p:sp>
    </p:spTree>
    <p:extLst>
      <p:ext uri="{BB962C8B-B14F-4D97-AF65-F5344CB8AC3E}">
        <p14:creationId xmlns:p14="http://schemas.microsoft.com/office/powerpoint/2010/main" val="1186344990"/>
      </p:ext>
    </p:extLst>
  </p:cSld>
  <p:clrMapOvr>
    <a:masterClrMapping/>
  </p:clrMapOvr>
  <p:transition spd="med">
    <p:cover dir="ru"/>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AA289-BEB9-864D-845A-DEDBD7CA4871}" type="slidenum">
              <a:rPr lang="en-US" smtClean="0"/>
              <a:t>28</a:t>
            </a:fld>
            <a:endParaRPr lang="en-US" dirty="0"/>
          </a:p>
        </p:txBody>
      </p:sp>
      <p:pic>
        <p:nvPicPr>
          <p:cNvPr id="3" name="Picture 2"/>
          <p:cNvPicPr>
            <a:picLocks noChangeAspect="1"/>
          </p:cNvPicPr>
          <p:nvPr/>
        </p:nvPicPr>
        <p:blipFill>
          <a:blip r:embed="rId2"/>
          <a:stretch>
            <a:fillRect/>
          </a:stretch>
        </p:blipFill>
        <p:spPr>
          <a:xfrm>
            <a:off x="0" y="0"/>
            <a:ext cx="9144000" cy="6147435"/>
          </a:xfrm>
          <a:prstGeom prst="rect">
            <a:avLst/>
          </a:prstGeom>
        </p:spPr>
      </p:pic>
    </p:spTree>
    <p:extLst>
      <p:ext uri="{BB962C8B-B14F-4D97-AF65-F5344CB8AC3E}">
        <p14:creationId xmlns:p14="http://schemas.microsoft.com/office/powerpoint/2010/main" val="1907516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99628A-918F-468B-8C65-F7D60F2517FD}"/>
              </a:ext>
            </a:extLst>
          </p:cNvPr>
          <p:cNvPicPr>
            <a:picLocks noChangeAspect="1"/>
          </p:cNvPicPr>
          <p:nvPr/>
        </p:nvPicPr>
        <p:blipFill>
          <a:blip r:embed="rId2"/>
          <a:stretch>
            <a:fillRect/>
          </a:stretch>
        </p:blipFill>
        <p:spPr>
          <a:xfrm>
            <a:off x="0" y="84221"/>
            <a:ext cx="9144000" cy="6220326"/>
          </a:xfrm>
          <a:prstGeom prst="rect">
            <a:avLst/>
          </a:prstGeom>
        </p:spPr>
      </p:pic>
      <p:sp>
        <p:nvSpPr>
          <p:cNvPr id="5" name="TextBox 4">
            <a:extLst>
              <a:ext uri="{FF2B5EF4-FFF2-40B4-BE49-F238E27FC236}">
                <a16:creationId xmlns:a16="http://schemas.microsoft.com/office/drawing/2014/main" id="{FB3E3AB9-5D6C-4292-943A-05DEF4D9E3C6}"/>
              </a:ext>
            </a:extLst>
          </p:cNvPr>
          <p:cNvSpPr txBox="1"/>
          <p:nvPr/>
        </p:nvSpPr>
        <p:spPr>
          <a:xfrm>
            <a:off x="3068053" y="84221"/>
            <a:ext cx="4455066" cy="584775"/>
          </a:xfrm>
          <a:prstGeom prst="rect">
            <a:avLst/>
          </a:prstGeom>
          <a:noFill/>
        </p:spPr>
        <p:txBody>
          <a:bodyPr wrap="none" rtlCol="0">
            <a:spAutoFit/>
          </a:bodyPr>
          <a:lstStyle/>
          <a:p>
            <a:r>
              <a:rPr lang="en-US" sz="3200" dirty="0"/>
              <a:t>Advanced Manufacturing</a:t>
            </a:r>
          </a:p>
        </p:txBody>
      </p:sp>
    </p:spTree>
    <p:extLst>
      <p:ext uri="{BB962C8B-B14F-4D97-AF65-F5344CB8AC3E}">
        <p14:creationId xmlns:p14="http://schemas.microsoft.com/office/powerpoint/2010/main" val="2405410081"/>
      </p:ext>
    </p:extLst>
  </p:cSld>
  <p:clrMapOvr>
    <a:masterClrMapping/>
  </p:clrMapOvr>
  <p:transition spd="med">
    <p:cover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D62F80-6CA0-4F9F-BCA0-00065DF3D1D3}"/>
              </a:ext>
            </a:extLst>
          </p:cNvPr>
          <p:cNvSpPr>
            <a:spLocks noGrp="1"/>
          </p:cNvSpPr>
          <p:nvPr>
            <p:ph type="title"/>
          </p:nvPr>
        </p:nvSpPr>
        <p:spPr>
          <a:xfrm>
            <a:off x="0" y="-273497"/>
            <a:ext cx="9841832" cy="1143000"/>
          </a:xfrm>
        </p:spPr>
        <p:txBody>
          <a:bodyPr/>
          <a:lstStyle/>
          <a:p>
            <a:r>
              <a:rPr lang="en-US" sz="3000" dirty="0"/>
              <a:t>Building Blocks of Community/Economic Development</a:t>
            </a:r>
          </a:p>
        </p:txBody>
      </p:sp>
      <p:sp>
        <p:nvSpPr>
          <p:cNvPr id="4" name="Slide Number Placeholder 3">
            <a:extLst>
              <a:ext uri="{FF2B5EF4-FFF2-40B4-BE49-F238E27FC236}">
                <a16:creationId xmlns:a16="http://schemas.microsoft.com/office/drawing/2014/main" id="{84C7C72D-3CA1-4825-8C35-E07AB6F6E871}"/>
              </a:ext>
            </a:extLst>
          </p:cNvPr>
          <p:cNvSpPr>
            <a:spLocks noGrp="1"/>
          </p:cNvSpPr>
          <p:nvPr>
            <p:ph type="sldNum" sz="quarter" idx="12"/>
          </p:nvPr>
        </p:nvSpPr>
        <p:spPr/>
        <p:txBody>
          <a:bodyPr/>
          <a:lstStyle/>
          <a:p>
            <a:fld id="{EA7AA289-BEB9-864D-845A-DEDBD7CA4871}" type="slidenum">
              <a:rPr lang="en-US" smtClean="0"/>
              <a:t>3</a:t>
            </a:fld>
            <a:endParaRPr lang="en-US" dirty="0"/>
          </a:p>
        </p:txBody>
      </p:sp>
      <p:pic>
        <p:nvPicPr>
          <p:cNvPr id="5" name="Content Placeholder 4">
            <a:extLst>
              <a:ext uri="{FF2B5EF4-FFF2-40B4-BE49-F238E27FC236}">
                <a16:creationId xmlns:a16="http://schemas.microsoft.com/office/drawing/2014/main" id="{A8C58783-C706-4111-B26D-8052D97644B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9950" y="524516"/>
            <a:ext cx="5911201" cy="53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EFF5C43-A7B4-492F-8479-FE255CD6FFEF}"/>
              </a:ext>
            </a:extLst>
          </p:cNvPr>
          <p:cNvSpPr txBox="1"/>
          <p:nvPr/>
        </p:nvSpPr>
        <p:spPr>
          <a:xfrm>
            <a:off x="1077466" y="1476976"/>
            <a:ext cx="1582484" cy="1477328"/>
          </a:xfrm>
          <a:prstGeom prst="rect">
            <a:avLst/>
          </a:prstGeom>
          <a:noFill/>
          <a:ln>
            <a:solidFill>
              <a:schemeClr val="tx1">
                <a:lumMod val="85000"/>
                <a:lumOff val="15000"/>
              </a:schemeClr>
            </a:solidFill>
          </a:ln>
        </p:spPr>
        <p:txBody>
          <a:bodyPr wrap="none" rtlCol="0">
            <a:spAutoFit/>
          </a:bodyPr>
          <a:lstStyle/>
          <a:p>
            <a:r>
              <a:rPr lang="en-US" dirty="0"/>
              <a:t>Child Care</a:t>
            </a:r>
          </a:p>
          <a:p>
            <a:r>
              <a:rPr lang="en-US" dirty="0"/>
              <a:t>Health Care</a:t>
            </a:r>
          </a:p>
          <a:p>
            <a:r>
              <a:rPr lang="en-US" dirty="0"/>
              <a:t>Entertainment</a:t>
            </a:r>
          </a:p>
          <a:p>
            <a:r>
              <a:rPr lang="en-US" dirty="0"/>
              <a:t>Recreation</a:t>
            </a:r>
          </a:p>
          <a:p>
            <a:r>
              <a:rPr lang="en-US" dirty="0"/>
              <a:t>Food Access</a:t>
            </a:r>
          </a:p>
        </p:txBody>
      </p:sp>
      <p:cxnSp>
        <p:nvCxnSpPr>
          <p:cNvPr id="8" name="Straight Arrow Connector 7">
            <a:extLst>
              <a:ext uri="{FF2B5EF4-FFF2-40B4-BE49-F238E27FC236}">
                <a16:creationId xmlns:a16="http://schemas.microsoft.com/office/drawing/2014/main" id="{EABF1FC0-2855-4EDB-95AC-CCAC76848AEC}"/>
              </a:ext>
            </a:extLst>
          </p:cNvPr>
          <p:cNvCxnSpPr>
            <a:cxnSpLocks/>
          </p:cNvCxnSpPr>
          <p:nvPr/>
        </p:nvCxnSpPr>
        <p:spPr>
          <a:xfrm>
            <a:off x="2659950" y="1691726"/>
            <a:ext cx="432166" cy="1615319"/>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6D2EA7-6B9E-4811-9B18-D75FA8B5884C}"/>
              </a:ext>
            </a:extLst>
          </p:cNvPr>
          <p:cNvSpPr txBox="1"/>
          <p:nvPr/>
        </p:nvSpPr>
        <p:spPr>
          <a:xfrm>
            <a:off x="229795" y="3056866"/>
            <a:ext cx="2121093" cy="1200329"/>
          </a:xfrm>
          <a:prstGeom prst="rect">
            <a:avLst/>
          </a:prstGeom>
          <a:noFill/>
          <a:ln>
            <a:solidFill>
              <a:schemeClr val="tx1">
                <a:lumMod val="85000"/>
                <a:lumOff val="15000"/>
              </a:schemeClr>
            </a:solidFill>
          </a:ln>
        </p:spPr>
        <p:txBody>
          <a:bodyPr wrap="none" rtlCol="0">
            <a:spAutoFit/>
          </a:bodyPr>
          <a:lstStyle/>
          <a:p>
            <a:r>
              <a:rPr lang="en-US" dirty="0"/>
              <a:t>Birth-12</a:t>
            </a:r>
            <a:r>
              <a:rPr lang="en-US" baseline="30000" dirty="0"/>
              <a:t>th</a:t>
            </a:r>
            <a:r>
              <a:rPr lang="en-US" dirty="0"/>
              <a:t> Grade</a:t>
            </a:r>
          </a:p>
          <a:p>
            <a:r>
              <a:rPr lang="en-US" dirty="0"/>
              <a:t>Community College</a:t>
            </a:r>
          </a:p>
          <a:p>
            <a:r>
              <a:rPr lang="en-US" dirty="0"/>
              <a:t>Technical College</a:t>
            </a:r>
          </a:p>
          <a:p>
            <a:r>
              <a:rPr lang="en-US" dirty="0"/>
              <a:t>Universities</a:t>
            </a:r>
          </a:p>
        </p:txBody>
      </p:sp>
      <p:cxnSp>
        <p:nvCxnSpPr>
          <p:cNvPr id="10" name="Straight Arrow Connector 9">
            <a:extLst>
              <a:ext uri="{FF2B5EF4-FFF2-40B4-BE49-F238E27FC236}">
                <a16:creationId xmlns:a16="http://schemas.microsoft.com/office/drawing/2014/main" id="{C9142043-5333-4A37-8D37-D0A30936BE6A}"/>
              </a:ext>
            </a:extLst>
          </p:cNvPr>
          <p:cNvCxnSpPr>
            <a:cxnSpLocks/>
          </p:cNvCxnSpPr>
          <p:nvPr/>
        </p:nvCxnSpPr>
        <p:spPr>
          <a:xfrm>
            <a:off x="2346158" y="4105058"/>
            <a:ext cx="2574758" cy="2421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4288CE9-0008-4B91-8210-DD5D2514278D}"/>
              </a:ext>
            </a:extLst>
          </p:cNvPr>
          <p:cNvSpPr txBox="1"/>
          <p:nvPr/>
        </p:nvSpPr>
        <p:spPr>
          <a:xfrm>
            <a:off x="156112" y="4359489"/>
            <a:ext cx="2459904" cy="1754326"/>
          </a:xfrm>
          <a:prstGeom prst="rect">
            <a:avLst/>
          </a:prstGeom>
          <a:noFill/>
          <a:ln>
            <a:solidFill>
              <a:schemeClr val="tx1">
                <a:lumMod val="85000"/>
                <a:lumOff val="15000"/>
              </a:schemeClr>
            </a:solidFill>
          </a:ln>
        </p:spPr>
        <p:txBody>
          <a:bodyPr wrap="none" rtlCol="0">
            <a:spAutoFit/>
          </a:bodyPr>
          <a:lstStyle/>
          <a:p>
            <a:r>
              <a:rPr lang="en-US" dirty="0"/>
              <a:t>Local Civic Engagement</a:t>
            </a:r>
          </a:p>
          <a:p>
            <a:r>
              <a:rPr lang="en-US" dirty="0"/>
              <a:t>Local Leadership</a:t>
            </a:r>
          </a:p>
          <a:p>
            <a:r>
              <a:rPr lang="en-US" dirty="0"/>
              <a:t>Statewide Leadership</a:t>
            </a:r>
          </a:p>
          <a:p>
            <a:r>
              <a:rPr lang="en-US" dirty="0"/>
              <a:t>Statues &amp; Regulations</a:t>
            </a:r>
          </a:p>
          <a:p>
            <a:r>
              <a:rPr lang="en-US" dirty="0"/>
              <a:t>Local Ordinances</a:t>
            </a:r>
          </a:p>
          <a:p>
            <a:r>
              <a:rPr lang="en-US" dirty="0"/>
              <a:t>Local Policies</a:t>
            </a:r>
          </a:p>
        </p:txBody>
      </p:sp>
      <p:cxnSp>
        <p:nvCxnSpPr>
          <p:cNvPr id="18" name="Straight Arrow Connector 17">
            <a:extLst>
              <a:ext uri="{FF2B5EF4-FFF2-40B4-BE49-F238E27FC236}">
                <a16:creationId xmlns:a16="http://schemas.microsoft.com/office/drawing/2014/main" id="{3292E1C7-0BD5-461E-A388-4BBC6A91B0A9}"/>
              </a:ext>
            </a:extLst>
          </p:cNvPr>
          <p:cNvCxnSpPr>
            <a:cxnSpLocks/>
          </p:cNvCxnSpPr>
          <p:nvPr/>
        </p:nvCxnSpPr>
        <p:spPr>
          <a:xfrm flipV="1">
            <a:off x="1949601" y="5494408"/>
            <a:ext cx="1034231" cy="374218"/>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0452361-6EA3-4636-B6A2-9EEAEBF46500}"/>
              </a:ext>
            </a:extLst>
          </p:cNvPr>
          <p:cNvSpPr txBox="1"/>
          <p:nvPr/>
        </p:nvSpPr>
        <p:spPr>
          <a:xfrm>
            <a:off x="7622323" y="1269624"/>
            <a:ext cx="1414618" cy="1754326"/>
          </a:xfrm>
          <a:prstGeom prst="rect">
            <a:avLst/>
          </a:prstGeom>
          <a:noFill/>
          <a:ln>
            <a:solidFill>
              <a:schemeClr val="tx1">
                <a:lumMod val="85000"/>
                <a:lumOff val="15000"/>
              </a:schemeClr>
            </a:solidFill>
          </a:ln>
        </p:spPr>
        <p:txBody>
          <a:bodyPr wrap="none" rtlCol="0">
            <a:spAutoFit/>
          </a:bodyPr>
          <a:lstStyle/>
          <a:p>
            <a:r>
              <a:rPr lang="en-US" dirty="0"/>
              <a:t>Water</a:t>
            </a:r>
          </a:p>
          <a:p>
            <a:r>
              <a:rPr lang="en-US" dirty="0"/>
              <a:t>Waste Water</a:t>
            </a:r>
          </a:p>
          <a:p>
            <a:r>
              <a:rPr lang="en-US" dirty="0"/>
              <a:t>Electricity</a:t>
            </a:r>
          </a:p>
          <a:p>
            <a:r>
              <a:rPr lang="en-US" dirty="0"/>
              <a:t>Broadband</a:t>
            </a:r>
          </a:p>
          <a:p>
            <a:r>
              <a:rPr lang="en-US" dirty="0"/>
              <a:t>Roads</a:t>
            </a:r>
          </a:p>
          <a:p>
            <a:r>
              <a:rPr lang="en-US" dirty="0"/>
              <a:t>Housing</a:t>
            </a:r>
          </a:p>
        </p:txBody>
      </p:sp>
      <p:cxnSp>
        <p:nvCxnSpPr>
          <p:cNvPr id="21" name="Straight Arrow Connector 20">
            <a:extLst>
              <a:ext uri="{FF2B5EF4-FFF2-40B4-BE49-F238E27FC236}">
                <a16:creationId xmlns:a16="http://schemas.microsoft.com/office/drawing/2014/main" id="{AF3E9DD7-C86C-45DC-BAF3-166E85B4EC83}"/>
              </a:ext>
            </a:extLst>
          </p:cNvPr>
          <p:cNvCxnSpPr>
            <a:cxnSpLocks/>
          </p:cNvCxnSpPr>
          <p:nvPr/>
        </p:nvCxnSpPr>
        <p:spPr>
          <a:xfrm flipH="1">
            <a:off x="8193505" y="3041651"/>
            <a:ext cx="674418" cy="79240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954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821545-DFA3-4380-A083-D3973EC4F129}"/>
              </a:ext>
            </a:extLst>
          </p:cNvPr>
          <p:cNvPicPr>
            <a:picLocks noChangeAspect="1"/>
          </p:cNvPicPr>
          <p:nvPr/>
        </p:nvPicPr>
        <p:blipFill>
          <a:blip r:embed="rId2"/>
          <a:stretch>
            <a:fillRect/>
          </a:stretch>
        </p:blipFill>
        <p:spPr>
          <a:xfrm>
            <a:off x="0" y="108284"/>
            <a:ext cx="9144000" cy="6160169"/>
          </a:xfrm>
          <a:prstGeom prst="rect">
            <a:avLst/>
          </a:prstGeom>
        </p:spPr>
      </p:pic>
      <p:sp>
        <p:nvSpPr>
          <p:cNvPr id="9" name="TextBox 8">
            <a:extLst>
              <a:ext uri="{FF2B5EF4-FFF2-40B4-BE49-F238E27FC236}">
                <a16:creationId xmlns:a16="http://schemas.microsoft.com/office/drawing/2014/main" id="{91F09D88-80D4-48B3-B900-AAA1CC537072}"/>
              </a:ext>
            </a:extLst>
          </p:cNvPr>
          <p:cNvSpPr txBox="1"/>
          <p:nvPr/>
        </p:nvSpPr>
        <p:spPr>
          <a:xfrm>
            <a:off x="3092116" y="297159"/>
            <a:ext cx="4455066" cy="584775"/>
          </a:xfrm>
          <a:prstGeom prst="rect">
            <a:avLst/>
          </a:prstGeom>
          <a:noFill/>
        </p:spPr>
        <p:txBody>
          <a:bodyPr wrap="none" rtlCol="0">
            <a:spAutoFit/>
          </a:bodyPr>
          <a:lstStyle/>
          <a:p>
            <a:r>
              <a:rPr lang="en-US" sz="3200" dirty="0"/>
              <a:t>Advanced Manufacturing</a:t>
            </a:r>
          </a:p>
        </p:txBody>
      </p:sp>
    </p:spTree>
    <p:extLst>
      <p:ext uri="{BB962C8B-B14F-4D97-AF65-F5344CB8AC3E}">
        <p14:creationId xmlns:p14="http://schemas.microsoft.com/office/powerpoint/2010/main" val="920969174"/>
      </p:ext>
    </p:extLst>
  </p:cSld>
  <p:clrMapOvr>
    <a:masterClrMapping/>
  </p:clrMapOvr>
  <p:transition spd="med">
    <p:cover dir="ru"/>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8E5BC4-0CC9-4237-89D2-BC1719A69838}"/>
              </a:ext>
            </a:extLst>
          </p:cNvPr>
          <p:cNvPicPr>
            <a:picLocks noChangeAspect="1"/>
          </p:cNvPicPr>
          <p:nvPr/>
        </p:nvPicPr>
        <p:blipFill>
          <a:blip r:embed="rId2"/>
          <a:stretch>
            <a:fillRect/>
          </a:stretch>
        </p:blipFill>
        <p:spPr>
          <a:xfrm>
            <a:off x="108284" y="0"/>
            <a:ext cx="9035716" cy="6219825"/>
          </a:xfrm>
          <a:prstGeom prst="rect">
            <a:avLst/>
          </a:prstGeom>
        </p:spPr>
      </p:pic>
      <p:sp>
        <p:nvSpPr>
          <p:cNvPr id="5" name="TextBox 4">
            <a:extLst>
              <a:ext uri="{FF2B5EF4-FFF2-40B4-BE49-F238E27FC236}">
                <a16:creationId xmlns:a16="http://schemas.microsoft.com/office/drawing/2014/main" id="{89305BF9-B2C4-4B46-8F65-0E4AEFF95A77}"/>
              </a:ext>
            </a:extLst>
          </p:cNvPr>
          <p:cNvSpPr txBox="1"/>
          <p:nvPr/>
        </p:nvSpPr>
        <p:spPr>
          <a:xfrm>
            <a:off x="3765885" y="53400"/>
            <a:ext cx="4455066" cy="584775"/>
          </a:xfrm>
          <a:prstGeom prst="rect">
            <a:avLst/>
          </a:prstGeom>
          <a:noFill/>
        </p:spPr>
        <p:txBody>
          <a:bodyPr wrap="none" rtlCol="0">
            <a:spAutoFit/>
          </a:bodyPr>
          <a:lstStyle/>
          <a:p>
            <a:r>
              <a:rPr lang="en-US" sz="3200" dirty="0"/>
              <a:t>Advanced Manufacturing</a:t>
            </a:r>
          </a:p>
        </p:txBody>
      </p:sp>
    </p:spTree>
    <p:extLst>
      <p:ext uri="{BB962C8B-B14F-4D97-AF65-F5344CB8AC3E}">
        <p14:creationId xmlns:p14="http://schemas.microsoft.com/office/powerpoint/2010/main" val="2891769638"/>
      </p:ext>
    </p:extLst>
  </p:cSld>
  <p:clrMapOvr>
    <a:masterClrMapping/>
  </p:clrMapOvr>
  <p:transition spd="med">
    <p:cover dir="ru"/>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AA289-BEB9-864D-845A-DEDBD7CA4871}" type="slidenum">
              <a:rPr lang="en-US" smtClean="0"/>
              <a:t>32</a:t>
            </a:fld>
            <a:endParaRPr lang="en-US" dirty="0"/>
          </a:p>
        </p:txBody>
      </p:sp>
      <p:pic>
        <p:nvPicPr>
          <p:cNvPr id="3" name="Picture 2"/>
          <p:cNvPicPr>
            <a:picLocks noChangeAspect="1"/>
          </p:cNvPicPr>
          <p:nvPr/>
        </p:nvPicPr>
        <p:blipFill>
          <a:blip r:embed="rId2"/>
          <a:stretch>
            <a:fillRect/>
          </a:stretch>
        </p:blipFill>
        <p:spPr>
          <a:xfrm>
            <a:off x="148590" y="102870"/>
            <a:ext cx="8881110" cy="6082665"/>
          </a:xfrm>
          <a:prstGeom prst="rect">
            <a:avLst/>
          </a:prstGeom>
        </p:spPr>
      </p:pic>
    </p:spTree>
    <p:extLst>
      <p:ext uri="{BB962C8B-B14F-4D97-AF65-F5344CB8AC3E}">
        <p14:creationId xmlns:p14="http://schemas.microsoft.com/office/powerpoint/2010/main" val="132718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0F9EEC-AB64-49CF-98D9-120B3D763C0F}"/>
              </a:ext>
            </a:extLst>
          </p:cNvPr>
          <p:cNvSpPr>
            <a:spLocks noGrp="1"/>
          </p:cNvSpPr>
          <p:nvPr>
            <p:ph type="sldNum" sz="quarter" idx="12"/>
          </p:nvPr>
        </p:nvSpPr>
        <p:spPr/>
        <p:txBody>
          <a:bodyPr/>
          <a:lstStyle/>
          <a:p>
            <a:fld id="{EA7AA289-BEB9-864D-845A-DEDBD7CA4871}" type="slidenum">
              <a:rPr lang="en-US" smtClean="0"/>
              <a:t>33</a:t>
            </a:fld>
            <a:endParaRPr lang="en-US" dirty="0"/>
          </a:p>
        </p:txBody>
      </p:sp>
      <p:pic>
        <p:nvPicPr>
          <p:cNvPr id="3" name="Picture 2">
            <a:extLst>
              <a:ext uri="{FF2B5EF4-FFF2-40B4-BE49-F238E27FC236}">
                <a16:creationId xmlns:a16="http://schemas.microsoft.com/office/drawing/2014/main" id="{832BA9A6-0B15-4ED3-86FF-172AE1181366}"/>
              </a:ext>
            </a:extLst>
          </p:cNvPr>
          <p:cNvPicPr>
            <a:picLocks noChangeAspect="1"/>
          </p:cNvPicPr>
          <p:nvPr/>
        </p:nvPicPr>
        <p:blipFill>
          <a:blip r:embed="rId2"/>
          <a:stretch>
            <a:fillRect/>
          </a:stretch>
        </p:blipFill>
        <p:spPr>
          <a:xfrm>
            <a:off x="0" y="156410"/>
            <a:ext cx="9143999" cy="5907505"/>
          </a:xfrm>
          <a:prstGeom prst="rect">
            <a:avLst/>
          </a:prstGeom>
        </p:spPr>
      </p:pic>
      <p:sp>
        <p:nvSpPr>
          <p:cNvPr id="4" name="TextBox 3">
            <a:extLst>
              <a:ext uri="{FF2B5EF4-FFF2-40B4-BE49-F238E27FC236}">
                <a16:creationId xmlns:a16="http://schemas.microsoft.com/office/drawing/2014/main" id="{7B3E4FE7-8074-4240-9375-E84A3DBCE4FE}"/>
              </a:ext>
            </a:extLst>
          </p:cNvPr>
          <p:cNvSpPr txBox="1"/>
          <p:nvPr/>
        </p:nvSpPr>
        <p:spPr>
          <a:xfrm>
            <a:off x="2479712" y="108283"/>
            <a:ext cx="6268063" cy="584775"/>
          </a:xfrm>
          <a:prstGeom prst="rect">
            <a:avLst/>
          </a:prstGeom>
          <a:noFill/>
        </p:spPr>
        <p:txBody>
          <a:bodyPr wrap="none" rtlCol="0">
            <a:spAutoFit/>
          </a:bodyPr>
          <a:lstStyle/>
          <a:p>
            <a:r>
              <a:rPr lang="en-US" sz="3200" dirty="0"/>
              <a:t>Food Manufacturing and Processing</a:t>
            </a:r>
          </a:p>
        </p:txBody>
      </p:sp>
    </p:spTree>
    <p:extLst>
      <p:ext uri="{BB962C8B-B14F-4D97-AF65-F5344CB8AC3E}">
        <p14:creationId xmlns:p14="http://schemas.microsoft.com/office/powerpoint/2010/main" val="666577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09F677-A034-4191-B20D-9741D497A01B}"/>
              </a:ext>
            </a:extLst>
          </p:cNvPr>
          <p:cNvSpPr>
            <a:spLocks noGrp="1"/>
          </p:cNvSpPr>
          <p:nvPr>
            <p:ph type="sldNum" sz="quarter" idx="12"/>
          </p:nvPr>
        </p:nvSpPr>
        <p:spPr/>
        <p:txBody>
          <a:bodyPr/>
          <a:lstStyle/>
          <a:p>
            <a:fld id="{EA7AA289-BEB9-864D-845A-DEDBD7CA4871}" type="slidenum">
              <a:rPr lang="en-US" smtClean="0"/>
              <a:t>34</a:t>
            </a:fld>
            <a:endParaRPr lang="en-US" dirty="0"/>
          </a:p>
        </p:txBody>
      </p:sp>
      <p:pic>
        <p:nvPicPr>
          <p:cNvPr id="3" name="Picture 2">
            <a:extLst>
              <a:ext uri="{FF2B5EF4-FFF2-40B4-BE49-F238E27FC236}">
                <a16:creationId xmlns:a16="http://schemas.microsoft.com/office/drawing/2014/main" id="{9C09BF4E-08C8-4720-A6EB-2DAECC795D97}"/>
              </a:ext>
            </a:extLst>
          </p:cNvPr>
          <p:cNvPicPr>
            <a:picLocks noChangeAspect="1"/>
          </p:cNvPicPr>
          <p:nvPr/>
        </p:nvPicPr>
        <p:blipFill>
          <a:blip r:embed="rId2"/>
          <a:stretch>
            <a:fillRect/>
          </a:stretch>
        </p:blipFill>
        <p:spPr>
          <a:xfrm>
            <a:off x="223223" y="168442"/>
            <a:ext cx="8800461" cy="6087979"/>
          </a:xfrm>
          <a:prstGeom prst="rect">
            <a:avLst/>
          </a:prstGeom>
        </p:spPr>
      </p:pic>
      <p:sp>
        <p:nvSpPr>
          <p:cNvPr id="4" name="TextBox 3">
            <a:extLst>
              <a:ext uri="{FF2B5EF4-FFF2-40B4-BE49-F238E27FC236}">
                <a16:creationId xmlns:a16="http://schemas.microsoft.com/office/drawing/2014/main" id="{FB165F46-8DCD-4D8D-A866-F3F2BBF33460}"/>
              </a:ext>
            </a:extLst>
          </p:cNvPr>
          <p:cNvSpPr txBox="1"/>
          <p:nvPr/>
        </p:nvSpPr>
        <p:spPr>
          <a:xfrm>
            <a:off x="2408328" y="192505"/>
            <a:ext cx="6268063" cy="584775"/>
          </a:xfrm>
          <a:prstGeom prst="rect">
            <a:avLst/>
          </a:prstGeom>
          <a:noFill/>
        </p:spPr>
        <p:txBody>
          <a:bodyPr wrap="none" rtlCol="0">
            <a:spAutoFit/>
          </a:bodyPr>
          <a:lstStyle/>
          <a:p>
            <a:r>
              <a:rPr lang="en-US" sz="3200" dirty="0"/>
              <a:t>Food Manufacturing and Processing</a:t>
            </a:r>
          </a:p>
        </p:txBody>
      </p:sp>
    </p:spTree>
    <p:extLst>
      <p:ext uri="{BB962C8B-B14F-4D97-AF65-F5344CB8AC3E}">
        <p14:creationId xmlns:p14="http://schemas.microsoft.com/office/powerpoint/2010/main" val="338677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DF129A-8510-46F5-A60F-E049DCD0FDEE}"/>
              </a:ext>
            </a:extLst>
          </p:cNvPr>
          <p:cNvSpPr>
            <a:spLocks noGrp="1"/>
          </p:cNvSpPr>
          <p:nvPr>
            <p:ph type="sldNum" sz="quarter" idx="12"/>
          </p:nvPr>
        </p:nvSpPr>
        <p:spPr/>
        <p:txBody>
          <a:bodyPr/>
          <a:lstStyle/>
          <a:p>
            <a:fld id="{EA7AA289-BEB9-864D-845A-DEDBD7CA4871}" type="slidenum">
              <a:rPr lang="en-US" smtClean="0"/>
              <a:t>35</a:t>
            </a:fld>
            <a:endParaRPr lang="en-US" dirty="0"/>
          </a:p>
        </p:txBody>
      </p:sp>
      <p:pic>
        <p:nvPicPr>
          <p:cNvPr id="3" name="Picture 2">
            <a:extLst>
              <a:ext uri="{FF2B5EF4-FFF2-40B4-BE49-F238E27FC236}">
                <a16:creationId xmlns:a16="http://schemas.microsoft.com/office/drawing/2014/main" id="{A2EA412F-B909-4679-9688-EF93AE062420}"/>
              </a:ext>
            </a:extLst>
          </p:cNvPr>
          <p:cNvPicPr>
            <a:picLocks noChangeAspect="1"/>
          </p:cNvPicPr>
          <p:nvPr/>
        </p:nvPicPr>
        <p:blipFill>
          <a:blip r:embed="rId2"/>
          <a:stretch>
            <a:fillRect/>
          </a:stretch>
        </p:blipFill>
        <p:spPr>
          <a:xfrm>
            <a:off x="0" y="108284"/>
            <a:ext cx="9144000" cy="6015790"/>
          </a:xfrm>
          <a:prstGeom prst="rect">
            <a:avLst/>
          </a:prstGeom>
        </p:spPr>
      </p:pic>
      <p:sp>
        <p:nvSpPr>
          <p:cNvPr id="4" name="TextBox 3">
            <a:extLst>
              <a:ext uri="{FF2B5EF4-FFF2-40B4-BE49-F238E27FC236}">
                <a16:creationId xmlns:a16="http://schemas.microsoft.com/office/drawing/2014/main" id="{3266C11B-C707-41D7-8B53-F30CD4010CBD}"/>
              </a:ext>
            </a:extLst>
          </p:cNvPr>
          <p:cNvSpPr txBox="1"/>
          <p:nvPr/>
        </p:nvSpPr>
        <p:spPr>
          <a:xfrm>
            <a:off x="2971800" y="108283"/>
            <a:ext cx="6412832" cy="584775"/>
          </a:xfrm>
          <a:prstGeom prst="rect">
            <a:avLst/>
          </a:prstGeom>
          <a:noFill/>
        </p:spPr>
        <p:txBody>
          <a:bodyPr wrap="square" rtlCol="0">
            <a:spAutoFit/>
          </a:bodyPr>
          <a:lstStyle/>
          <a:p>
            <a:r>
              <a:rPr lang="en-US" sz="3200" dirty="0"/>
              <a:t>Food Manufacturing and Processing</a:t>
            </a:r>
          </a:p>
        </p:txBody>
      </p:sp>
    </p:spTree>
    <p:extLst>
      <p:ext uri="{BB962C8B-B14F-4D97-AF65-F5344CB8AC3E}">
        <p14:creationId xmlns:p14="http://schemas.microsoft.com/office/powerpoint/2010/main" val="18089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74013" y="-104675"/>
            <a:ext cx="8860263" cy="808811"/>
          </a:xfrm>
        </p:spPr>
        <p:txBody>
          <a:bodyPr>
            <a:noAutofit/>
          </a:bodyPr>
          <a:lstStyle/>
          <a:p>
            <a:r>
              <a:rPr lang="en-US" sz="3200" b="1" u="sng" dirty="0"/>
              <a:t>Keys to Success to allow rural regions to compete</a:t>
            </a:r>
          </a:p>
        </p:txBody>
      </p:sp>
      <p:sp>
        <p:nvSpPr>
          <p:cNvPr id="5" name="TextBox 4"/>
          <p:cNvSpPr txBox="1"/>
          <p:nvPr/>
        </p:nvSpPr>
        <p:spPr>
          <a:xfrm>
            <a:off x="76199" y="1066800"/>
            <a:ext cx="8992948" cy="5047536"/>
          </a:xfrm>
          <a:prstGeom prst="rect">
            <a:avLst/>
          </a:prstGeom>
          <a:noFill/>
        </p:spPr>
        <p:txBody>
          <a:bodyPr wrap="square">
            <a:spAutoFit/>
          </a:bodyPr>
          <a:lstStyle/>
          <a:p>
            <a:pPr marL="341313" indent="-341313">
              <a:spcAft>
                <a:spcPts val="900"/>
              </a:spcAft>
              <a:buFont typeface="Arial" pitchFamily="34" charset="0"/>
              <a:buChar char="•"/>
            </a:pPr>
            <a:r>
              <a:rPr lang="en-US" sz="2400" b="1" dirty="0">
                <a:latin typeface="Calibri" pitchFamily="34" charset="0"/>
              </a:rPr>
              <a:t>Assets Linked and Leveraged - </a:t>
            </a:r>
            <a:r>
              <a:rPr lang="en-US" sz="2400" dirty="0">
                <a:latin typeface="Calibri" pitchFamily="34" charset="0"/>
              </a:rPr>
              <a:t>Region’s, partners’ &amp; communities collective strengths</a:t>
            </a:r>
            <a:endParaRPr lang="en-US" sz="2400" b="1" dirty="0">
              <a:latin typeface="Calibri" pitchFamily="34" charset="0"/>
            </a:endParaRPr>
          </a:p>
          <a:p>
            <a:pPr marL="341313" indent="-341313">
              <a:spcAft>
                <a:spcPts val="900"/>
              </a:spcAft>
              <a:buFont typeface="Arial" pitchFamily="34" charset="0"/>
              <a:buChar char="•"/>
            </a:pPr>
            <a:r>
              <a:rPr lang="en-US" sz="2400" b="1" dirty="0">
                <a:latin typeface="Calibri" pitchFamily="34" charset="0"/>
              </a:rPr>
              <a:t>Data Driven </a:t>
            </a:r>
            <a:r>
              <a:rPr lang="en-US" sz="2200" b="1" dirty="0">
                <a:latin typeface="Calibri" pitchFamily="34" charset="0"/>
              </a:rPr>
              <a:t>– </a:t>
            </a:r>
            <a:r>
              <a:rPr lang="en-US" sz="2200" dirty="0">
                <a:latin typeface="Calibri" pitchFamily="34" charset="0"/>
              </a:rPr>
              <a:t>Build on innovation analytics work</a:t>
            </a:r>
          </a:p>
          <a:p>
            <a:pPr marL="341313" indent="-341313">
              <a:spcAft>
                <a:spcPts val="900"/>
              </a:spcAft>
              <a:buFont typeface="Arial" pitchFamily="34" charset="0"/>
              <a:buChar char="•"/>
            </a:pPr>
            <a:r>
              <a:rPr lang="en-US" sz="2400" b="1" dirty="0">
                <a:latin typeface="Calibri" pitchFamily="34" charset="0"/>
              </a:rPr>
              <a:t>Strategic Doing over Strategic Plans Preferred – </a:t>
            </a:r>
            <a:r>
              <a:rPr lang="en-US" sz="2200" dirty="0">
                <a:latin typeface="Calibri" pitchFamily="34" charset="0"/>
              </a:rPr>
              <a:t>What can we do?</a:t>
            </a:r>
          </a:p>
          <a:p>
            <a:pPr marL="341313" indent="-341313">
              <a:spcAft>
                <a:spcPts val="900"/>
              </a:spcAft>
              <a:buFont typeface="Arial" pitchFamily="34" charset="0"/>
              <a:buChar char="•"/>
            </a:pPr>
            <a:r>
              <a:rPr lang="en-US" sz="2400" b="1" dirty="0">
                <a:latin typeface="Calibri" pitchFamily="34" charset="0"/>
              </a:rPr>
              <a:t>Boundaries Spanned – </a:t>
            </a:r>
            <a:r>
              <a:rPr lang="en-US" sz="2400" dirty="0">
                <a:latin typeface="Calibri" pitchFamily="34" charset="0"/>
              </a:rPr>
              <a:t>Builds on interdependencies and diversity</a:t>
            </a:r>
          </a:p>
          <a:p>
            <a:pPr marL="341313" indent="-341313">
              <a:spcAft>
                <a:spcPts val="900"/>
              </a:spcAft>
              <a:buFont typeface="Arial" pitchFamily="34" charset="0"/>
              <a:buChar char="•"/>
            </a:pPr>
            <a:r>
              <a:rPr lang="en-US" sz="2400" b="1" dirty="0">
                <a:latin typeface="Calibri" pitchFamily="34" charset="0"/>
              </a:rPr>
              <a:t>Entrepreneur Focused </a:t>
            </a:r>
            <a:r>
              <a:rPr lang="en-US" sz="2200" b="1" dirty="0">
                <a:latin typeface="Calibri" pitchFamily="34" charset="0"/>
              </a:rPr>
              <a:t>– </a:t>
            </a:r>
            <a:r>
              <a:rPr lang="en-US" sz="2200" dirty="0">
                <a:latin typeface="Calibri" pitchFamily="34" charset="0"/>
              </a:rPr>
              <a:t>Support the private business risk takers</a:t>
            </a:r>
          </a:p>
          <a:p>
            <a:pPr marL="341313" indent="-341313">
              <a:spcAft>
                <a:spcPts val="900"/>
              </a:spcAft>
              <a:buFont typeface="Arial" pitchFamily="34" charset="0"/>
              <a:buChar char="•"/>
            </a:pPr>
            <a:r>
              <a:rPr lang="en-US" sz="2400" b="1" dirty="0">
                <a:latin typeface="Calibri" pitchFamily="34" charset="0"/>
              </a:rPr>
              <a:t>Innovation Based </a:t>
            </a:r>
            <a:r>
              <a:rPr lang="en-US" sz="2200" b="1" dirty="0">
                <a:latin typeface="Calibri" pitchFamily="34" charset="0"/>
              </a:rPr>
              <a:t>– </a:t>
            </a:r>
            <a:r>
              <a:rPr lang="en-US" sz="2200" dirty="0">
                <a:latin typeface="Calibri" pitchFamily="34" charset="0"/>
              </a:rPr>
              <a:t>Leap the competition</a:t>
            </a:r>
          </a:p>
          <a:p>
            <a:pPr marL="341313" indent="-341313">
              <a:spcAft>
                <a:spcPts val="900"/>
              </a:spcAft>
              <a:buFont typeface="Arial" charset="0"/>
              <a:buChar char="•"/>
            </a:pPr>
            <a:r>
              <a:rPr lang="en-US" sz="2400" b="1" dirty="0">
                <a:latin typeface="Calibri" pitchFamily="34" charset="0"/>
              </a:rPr>
              <a:t>Needs and Competencies Clustered</a:t>
            </a:r>
            <a:r>
              <a:rPr lang="en-US" sz="2200" dirty="0">
                <a:latin typeface="Calibri" pitchFamily="34" charset="0"/>
              </a:rPr>
              <a:t> - Not just industries </a:t>
            </a:r>
          </a:p>
          <a:p>
            <a:pPr marL="341313" indent="-341313">
              <a:spcAft>
                <a:spcPts val="900"/>
              </a:spcAft>
              <a:buFont typeface="Arial" charset="0"/>
              <a:buChar char="•"/>
            </a:pPr>
            <a:r>
              <a:rPr lang="en-US" sz="2400" b="1" dirty="0">
                <a:latin typeface="Calibri" pitchFamily="34" charset="0"/>
              </a:rPr>
              <a:t>Individuals Empowered</a:t>
            </a:r>
            <a:r>
              <a:rPr lang="en-US" sz="2200" b="1" dirty="0">
                <a:latin typeface="Calibri" pitchFamily="34" charset="0"/>
              </a:rPr>
              <a:t> –  </a:t>
            </a:r>
            <a:r>
              <a:rPr lang="en-US" sz="2200" dirty="0">
                <a:latin typeface="Calibri" pitchFamily="34" charset="0"/>
              </a:rPr>
              <a:t>Rebuild an ownership culture</a:t>
            </a:r>
          </a:p>
          <a:p>
            <a:pPr marL="341313" indent="-341313">
              <a:spcAft>
                <a:spcPts val="900"/>
              </a:spcAft>
              <a:buFont typeface="Arial" charset="0"/>
              <a:buChar char="•"/>
            </a:pPr>
            <a:r>
              <a:rPr lang="en-US" sz="2400" b="1" dirty="0">
                <a:latin typeface="Calibri" pitchFamily="34" charset="0"/>
              </a:rPr>
              <a:t>Nimble and Responsive </a:t>
            </a:r>
            <a:r>
              <a:rPr lang="en-US" sz="2200" dirty="0">
                <a:latin typeface="Calibri" pitchFamily="34" charset="0"/>
              </a:rPr>
              <a:t>– Not limited by bureaucratic boundaries and local politics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144" y="6623561"/>
            <a:ext cx="2100076" cy="249937"/>
          </a:xfrm>
          <a:prstGeom prst="rect">
            <a:avLst/>
          </a:prstGeom>
        </p:spPr>
      </p:pic>
    </p:spTree>
    <p:extLst>
      <p:ext uri="{BB962C8B-B14F-4D97-AF65-F5344CB8AC3E}">
        <p14:creationId xmlns:p14="http://schemas.microsoft.com/office/powerpoint/2010/main" val="99911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F71447-AE9B-4DE2-954F-6A98823A788D}"/>
              </a:ext>
            </a:extLst>
          </p:cNvPr>
          <p:cNvSpPr>
            <a:spLocks noGrp="1"/>
          </p:cNvSpPr>
          <p:nvPr>
            <p:ph type="sldNum" sz="quarter" idx="12"/>
          </p:nvPr>
        </p:nvSpPr>
        <p:spPr/>
        <p:txBody>
          <a:bodyPr/>
          <a:lstStyle/>
          <a:p>
            <a:fld id="{EA7AA289-BEB9-864D-845A-DEDBD7CA4871}" type="slidenum">
              <a:rPr lang="en-US" smtClean="0"/>
              <a:t>5</a:t>
            </a:fld>
            <a:endParaRPr lang="en-US" dirty="0"/>
          </a:p>
        </p:txBody>
      </p:sp>
      <p:pic>
        <p:nvPicPr>
          <p:cNvPr id="5" name="Content Placeholder 4">
            <a:extLst>
              <a:ext uri="{FF2B5EF4-FFF2-40B4-BE49-F238E27FC236}">
                <a16:creationId xmlns:a16="http://schemas.microsoft.com/office/drawing/2014/main" id="{19F8FAE8-2B1A-4B9F-8793-21D882EBB652}"/>
              </a:ext>
            </a:extLst>
          </p:cNvPr>
          <p:cNvPicPr>
            <a:picLocks noGrp="1" noChangeAspect="1"/>
          </p:cNvPicPr>
          <p:nvPr>
            <p:ph idx="1"/>
          </p:nvPr>
        </p:nvPicPr>
        <p:blipFill rotWithShape="1">
          <a:blip r:embed="rId2"/>
          <a:srcRect b="32498"/>
          <a:stretch/>
        </p:blipFill>
        <p:spPr>
          <a:xfrm>
            <a:off x="96253" y="48316"/>
            <a:ext cx="9047747" cy="3152083"/>
          </a:xfrm>
          <a:prstGeom prst="rect">
            <a:avLst/>
          </a:prstGeom>
        </p:spPr>
      </p:pic>
      <p:pic>
        <p:nvPicPr>
          <p:cNvPr id="7" name="Picture 6">
            <a:extLst>
              <a:ext uri="{FF2B5EF4-FFF2-40B4-BE49-F238E27FC236}">
                <a16:creationId xmlns:a16="http://schemas.microsoft.com/office/drawing/2014/main" id="{414B6509-594F-43FD-A6AD-B749F4BA8D04}"/>
              </a:ext>
            </a:extLst>
          </p:cNvPr>
          <p:cNvPicPr>
            <a:picLocks noChangeAspect="1"/>
          </p:cNvPicPr>
          <p:nvPr/>
        </p:nvPicPr>
        <p:blipFill rotWithShape="1">
          <a:blip r:embed="rId3"/>
          <a:srcRect t="3541" b="45375"/>
          <a:stretch/>
        </p:blipFill>
        <p:spPr>
          <a:xfrm>
            <a:off x="96252" y="3324547"/>
            <a:ext cx="9047747" cy="2995863"/>
          </a:xfrm>
          <a:prstGeom prst="rect">
            <a:avLst/>
          </a:prstGeom>
        </p:spPr>
      </p:pic>
    </p:spTree>
    <p:extLst>
      <p:ext uri="{BB962C8B-B14F-4D97-AF65-F5344CB8AC3E}">
        <p14:creationId xmlns:p14="http://schemas.microsoft.com/office/powerpoint/2010/main" val="70563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20561D5-4112-48FE-B6E9-75C2C0E8F8CD}"/>
              </a:ext>
            </a:extLst>
          </p:cNvPr>
          <p:cNvPicPr>
            <a:picLocks noGrp="1" noChangeAspect="1"/>
          </p:cNvPicPr>
          <p:nvPr>
            <p:ph sz="half" idx="2"/>
          </p:nvPr>
        </p:nvPicPr>
        <p:blipFill>
          <a:blip r:embed="rId2"/>
          <a:stretch>
            <a:fillRect/>
          </a:stretch>
        </p:blipFill>
        <p:spPr>
          <a:xfrm>
            <a:off x="1840823" y="1048871"/>
            <a:ext cx="5658652" cy="5160824"/>
          </a:xfrm>
          <a:prstGeom prst="rect">
            <a:avLst/>
          </a:prstGeom>
        </p:spPr>
      </p:pic>
      <p:sp>
        <p:nvSpPr>
          <p:cNvPr id="5" name="Slide Number Placeholder 4">
            <a:extLst>
              <a:ext uri="{FF2B5EF4-FFF2-40B4-BE49-F238E27FC236}">
                <a16:creationId xmlns:a16="http://schemas.microsoft.com/office/drawing/2014/main" id="{DA1FAE2B-A3EB-4428-872F-C5AFA8F58E60}"/>
              </a:ext>
            </a:extLst>
          </p:cNvPr>
          <p:cNvSpPr>
            <a:spLocks noGrp="1"/>
          </p:cNvSpPr>
          <p:nvPr>
            <p:ph type="sldNum" sz="quarter" idx="12"/>
          </p:nvPr>
        </p:nvSpPr>
        <p:spPr/>
        <p:txBody>
          <a:bodyPr/>
          <a:lstStyle/>
          <a:p>
            <a:fld id="{EA7AA289-BEB9-864D-845A-DEDBD7CA4871}" type="slidenum">
              <a:rPr lang="en-US" smtClean="0"/>
              <a:t>6</a:t>
            </a:fld>
            <a:endParaRPr lang="en-US" dirty="0"/>
          </a:p>
        </p:txBody>
      </p:sp>
      <p:sp>
        <p:nvSpPr>
          <p:cNvPr id="7" name="TextBox 6">
            <a:extLst>
              <a:ext uri="{FF2B5EF4-FFF2-40B4-BE49-F238E27FC236}">
                <a16:creationId xmlns:a16="http://schemas.microsoft.com/office/drawing/2014/main" id="{645FA42E-6E0B-44BB-ABAB-0A7B79CC89B1}"/>
              </a:ext>
            </a:extLst>
          </p:cNvPr>
          <p:cNvSpPr txBox="1"/>
          <p:nvPr/>
        </p:nvSpPr>
        <p:spPr>
          <a:xfrm>
            <a:off x="162072" y="151662"/>
            <a:ext cx="8741945" cy="523220"/>
          </a:xfrm>
          <a:prstGeom prst="rect">
            <a:avLst/>
          </a:prstGeom>
          <a:noFill/>
        </p:spPr>
        <p:txBody>
          <a:bodyPr wrap="none" rtlCol="0">
            <a:spAutoFit/>
          </a:bodyPr>
          <a:lstStyle/>
          <a:p>
            <a:r>
              <a:rPr lang="en-US" sz="2800" dirty="0"/>
              <a:t>Good Rural Economic Development MUST look like this---</a:t>
            </a:r>
          </a:p>
        </p:txBody>
      </p:sp>
    </p:spTree>
    <p:extLst>
      <p:ext uri="{BB962C8B-B14F-4D97-AF65-F5344CB8AC3E}">
        <p14:creationId xmlns:p14="http://schemas.microsoft.com/office/powerpoint/2010/main" val="345768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17BFFB-6378-4D4F-8045-7482577D25EF}"/>
              </a:ext>
            </a:extLst>
          </p:cNvPr>
          <p:cNvSpPr>
            <a:spLocks noGrp="1"/>
          </p:cNvSpPr>
          <p:nvPr>
            <p:ph idx="1"/>
          </p:nvPr>
        </p:nvSpPr>
        <p:spPr>
          <a:xfrm>
            <a:off x="1" y="651794"/>
            <a:ext cx="9059778" cy="5792763"/>
          </a:xfrm>
        </p:spPr>
        <p:txBody>
          <a:bodyPr>
            <a:normAutofit fontScale="92500" lnSpcReduction="20000"/>
          </a:bodyPr>
          <a:lstStyle/>
          <a:p>
            <a:r>
              <a:rPr lang="en-US" dirty="0"/>
              <a:t>Broadband Access</a:t>
            </a:r>
          </a:p>
          <a:p>
            <a:pPr lvl="1"/>
            <a:r>
              <a:rPr lang="en-US" dirty="0"/>
              <a:t>Accessible, Affordable, and at the speed the community needs</a:t>
            </a:r>
          </a:p>
          <a:p>
            <a:pPr lvl="1"/>
            <a:r>
              <a:rPr lang="en-US" dirty="0"/>
              <a:t>Kansas has some of the best rural broadband in the country…rural broadband isn’t a problem everywhere but where it is a problem the problem is severe.</a:t>
            </a:r>
          </a:p>
          <a:p>
            <a:pPr lvl="1"/>
            <a:r>
              <a:rPr lang="en-US" dirty="0"/>
              <a:t>Complex problem that is often generalized and simplified.  Solutions will be community specific and one-size fits all approaches wont work.  </a:t>
            </a:r>
          </a:p>
          <a:p>
            <a:pPr lvl="1"/>
            <a:r>
              <a:rPr lang="en-US" dirty="0"/>
              <a:t>Be careful when you hear about additional federal funding for broadband to learn if it requires no coverage now.  Many places in Kansas have bad service that is just a bit better than federal funds can be used for.</a:t>
            </a:r>
          </a:p>
          <a:p>
            <a:pPr marL="457200" lvl="1" indent="0">
              <a:buNone/>
            </a:pPr>
            <a:r>
              <a:rPr lang="en-US" dirty="0"/>
              <a:t>Our approach- two pilot projects to find the difference in cost between the return on investment the company needs and the cost to build.  Once the difference is known then you can devise an action plan.</a:t>
            </a:r>
          </a:p>
          <a:p>
            <a:pPr marL="457200" lvl="1" indent="0">
              <a:buNone/>
            </a:pPr>
            <a:endParaRPr lang="en-US" sz="1500" dirty="0"/>
          </a:p>
          <a:p>
            <a:pPr marL="457200" lvl="1" indent="0">
              <a:buNone/>
            </a:pPr>
            <a:r>
              <a:rPr lang="en-US" dirty="0"/>
              <a:t>Unserved or underserved groups of citizens ban together and communicate to find out the cost to build to get to an acceptable return for the company as a first step.  If company wont cooperate look into cooperative and other models.</a:t>
            </a:r>
          </a:p>
        </p:txBody>
      </p:sp>
      <p:sp>
        <p:nvSpPr>
          <p:cNvPr id="3" name="Title 2">
            <a:extLst>
              <a:ext uri="{FF2B5EF4-FFF2-40B4-BE49-F238E27FC236}">
                <a16:creationId xmlns:a16="http://schemas.microsoft.com/office/drawing/2014/main" id="{24047A29-8882-4E85-A8B5-DBC37C4F0AAA}"/>
              </a:ext>
            </a:extLst>
          </p:cNvPr>
          <p:cNvSpPr>
            <a:spLocks noGrp="1"/>
          </p:cNvSpPr>
          <p:nvPr>
            <p:ph type="title"/>
          </p:nvPr>
        </p:nvSpPr>
        <p:spPr>
          <a:xfrm>
            <a:off x="0" y="0"/>
            <a:ext cx="9464842" cy="651794"/>
          </a:xfrm>
        </p:spPr>
        <p:txBody>
          <a:bodyPr/>
          <a:lstStyle/>
          <a:p>
            <a:r>
              <a:rPr lang="en-US" dirty="0"/>
              <a:t>Rural Opportunities/Challenges and Successes</a:t>
            </a:r>
          </a:p>
        </p:txBody>
      </p:sp>
      <p:sp>
        <p:nvSpPr>
          <p:cNvPr id="4" name="Slide Number Placeholder 3">
            <a:extLst>
              <a:ext uri="{FF2B5EF4-FFF2-40B4-BE49-F238E27FC236}">
                <a16:creationId xmlns:a16="http://schemas.microsoft.com/office/drawing/2014/main" id="{DFFDA3CB-B245-4CC9-917F-E61911534163}"/>
              </a:ext>
            </a:extLst>
          </p:cNvPr>
          <p:cNvSpPr>
            <a:spLocks noGrp="1"/>
          </p:cNvSpPr>
          <p:nvPr>
            <p:ph type="sldNum" sz="quarter" idx="12"/>
          </p:nvPr>
        </p:nvSpPr>
        <p:spPr/>
        <p:txBody>
          <a:bodyPr/>
          <a:lstStyle/>
          <a:p>
            <a:fld id="{EA7AA289-BEB9-864D-845A-DEDBD7CA4871}" type="slidenum">
              <a:rPr lang="en-US" smtClean="0"/>
              <a:t>7</a:t>
            </a:fld>
            <a:endParaRPr lang="en-US" dirty="0"/>
          </a:p>
        </p:txBody>
      </p:sp>
    </p:spTree>
    <p:extLst>
      <p:ext uri="{BB962C8B-B14F-4D97-AF65-F5344CB8AC3E}">
        <p14:creationId xmlns:p14="http://schemas.microsoft.com/office/powerpoint/2010/main" val="264311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D7E49-5290-4607-AA0D-23AC3D889A73}"/>
              </a:ext>
            </a:extLst>
          </p:cNvPr>
          <p:cNvSpPr>
            <a:spLocks noGrp="1"/>
          </p:cNvSpPr>
          <p:nvPr>
            <p:ph idx="1"/>
          </p:nvPr>
        </p:nvSpPr>
        <p:spPr>
          <a:xfrm>
            <a:off x="304800" y="579604"/>
            <a:ext cx="8718884" cy="5546561"/>
          </a:xfrm>
        </p:spPr>
        <p:txBody>
          <a:bodyPr>
            <a:normAutofit lnSpcReduction="10000"/>
          </a:bodyPr>
          <a:lstStyle/>
          <a:p>
            <a:r>
              <a:rPr lang="en-US" dirty="0"/>
              <a:t>Communicate early about an financial concerns with hospitals, pharmacies, clinics, transportation providers</a:t>
            </a:r>
          </a:p>
          <a:p>
            <a:r>
              <a:rPr lang="en-US" dirty="0"/>
              <a:t>Involve the community in the discussion where possible.  More minds will create better solutions</a:t>
            </a:r>
          </a:p>
          <a:p>
            <a:r>
              <a:rPr lang="en-US" dirty="0"/>
              <a:t>Work with partners who may be able to help fill the gap or stabilize services</a:t>
            </a:r>
          </a:p>
          <a:p>
            <a:r>
              <a:rPr lang="en-US" dirty="0"/>
              <a:t>Don’t forget about mental health, specialty care, and transportation if it can’t be delivered in the rural community.</a:t>
            </a:r>
          </a:p>
          <a:p>
            <a:r>
              <a:rPr lang="en-US" dirty="0"/>
              <a:t>Look at Community Health Center of Southeast Kansas as an example for rural innovation and how they have expanded their reach.  </a:t>
            </a:r>
          </a:p>
        </p:txBody>
      </p:sp>
      <p:sp>
        <p:nvSpPr>
          <p:cNvPr id="3" name="Title 2">
            <a:extLst>
              <a:ext uri="{FF2B5EF4-FFF2-40B4-BE49-F238E27FC236}">
                <a16:creationId xmlns:a16="http://schemas.microsoft.com/office/drawing/2014/main" id="{CF2A7363-4BCB-4031-8448-3C914A8DB3AA}"/>
              </a:ext>
            </a:extLst>
          </p:cNvPr>
          <p:cNvSpPr>
            <a:spLocks noGrp="1"/>
          </p:cNvSpPr>
          <p:nvPr>
            <p:ph type="title"/>
          </p:nvPr>
        </p:nvSpPr>
        <p:spPr>
          <a:xfrm>
            <a:off x="88232" y="0"/>
            <a:ext cx="8534400" cy="579604"/>
          </a:xfrm>
        </p:spPr>
        <p:txBody>
          <a:bodyPr/>
          <a:lstStyle/>
          <a:p>
            <a:r>
              <a:rPr lang="en-US" dirty="0"/>
              <a:t>Rural Health</a:t>
            </a:r>
          </a:p>
        </p:txBody>
      </p:sp>
      <p:sp>
        <p:nvSpPr>
          <p:cNvPr id="4" name="Slide Number Placeholder 3">
            <a:extLst>
              <a:ext uri="{FF2B5EF4-FFF2-40B4-BE49-F238E27FC236}">
                <a16:creationId xmlns:a16="http://schemas.microsoft.com/office/drawing/2014/main" id="{9FE2163D-20EC-43F9-B24A-58CF70D8D86F}"/>
              </a:ext>
            </a:extLst>
          </p:cNvPr>
          <p:cNvSpPr>
            <a:spLocks noGrp="1"/>
          </p:cNvSpPr>
          <p:nvPr>
            <p:ph type="sldNum" sz="quarter" idx="12"/>
          </p:nvPr>
        </p:nvSpPr>
        <p:spPr/>
        <p:txBody>
          <a:bodyPr/>
          <a:lstStyle/>
          <a:p>
            <a:fld id="{EA7AA289-BEB9-864D-845A-DEDBD7CA4871}" type="slidenum">
              <a:rPr lang="en-US" smtClean="0"/>
              <a:t>8</a:t>
            </a:fld>
            <a:endParaRPr lang="en-US" dirty="0"/>
          </a:p>
        </p:txBody>
      </p:sp>
    </p:spTree>
    <p:extLst>
      <p:ext uri="{BB962C8B-B14F-4D97-AF65-F5344CB8AC3E}">
        <p14:creationId xmlns:p14="http://schemas.microsoft.com/office/powerpoint/2010/main" val="146598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D0EEF-F295-4BE0-8AEF-54E8B498A6CE}"/>
              </a:ext>
            </a:extLst>
          </p:cNvPr>
          <p:cNvSpPr>
            <a:spLocks noGrp="1"/>
          </p:cNvSpPr>
          <p:nvPr>
            <p:ph idx="1"/>
          </p:nvPr>
        </p:nvSpPr>
        <p:spPr>
          <a:xfrm>
            <a:off x="160421" y="505515"/>
            <a:ext cx="8983579" cy="5702968"/>
          </a:xfrm>
        </p:spPr>
        <p:txBody>
          <a:bodyPr>
            <a:noAutofit/>
          </a:bodyPr>
          <a:lstStyle/>
          <a:p>
            <a:r>
              <a:rPr lang="en-US" sz="2100" dirty="0"/>
              <a:t>Must have </a:t>
            </a:r>
            <a:r>
              <a:rPr lang="en-US" sz="2100" u="sng" dirty="0"/>
              <a:t>quality affordable housing </a:t>
            </a:r>
            <a:r>
              <a:rPr lang="en-US" sz="2100" dirty="0"/>
              <a:t>and housing in various price ranges</a:t>
            </a:r>
          </a:p>
          <a:p>
            <a:r>
              <a:rPr lang="en-US" sz="2100" dirty="0"/>
              <a:t>Must have </a:t>
            </a:r>
            <a:r>
              <a:rPr lang="en-US" sz="2100" u="sng" dirty="0"/>
              <a:t>jobs that are paying fairly </a:t>
            </a:r>
            <a:r>
              <a:rPr lang="en-US" sz="2100" dirty="0"/>
              <a:t>for the job and education required.</a:t>
            </a:r>
          </a:p>
          <a:p>
            <a:r>
              <a:rPr lang="en-US" sz="2100" dirty="0"/>
              <a:t>Must have some quality of life amenities and a community of people whom can form a social circle.  People want different things.  Play to your strengths, be creative, and not every improvement has to be costly.  </a:t>
            </a:r>
          </a:p>
          <a:p>
            <a:r>
              <a:rPr lang="en-US" sz="2100" dirty="0"/>
              <a:t>Recruit like you are recruiting an athlete.  Know what people want, their goals, their interests, their past.  Showcase your community to them.</a:t>
            </a:r>
          </a:p>
          <a:p>
            <a:r>
              <a:rPr lang="en-US" sz="2100" dirty="0"/>
              <a:t>High Speed internet allows telecommuting.  Make sure the service can sustain a trailing spouses tele-commute or they won’t stay.</a:t>
            </a:r>
          </a:p>
          <a:p>
            <a:r>
              <a:rPr lang="en-US" sz="2100" dirty="0"/>
              <a:t>Set the narrative when kids are young.  Make sure you are positive and education system is connecting to local jobs.</a:t>
            </a:r>
          </a:p>
          <a:p>
            <a:r>
              <a:rPr lang="en-US" sz="2100" dirty="0"/>
              <a:t>Young people will move home if they have a place to live, good paying job, </a:t>
            </a:r>
            <a:r>
              <a:rPr lang="en-US" sz="2100" i="1" u="sng" dirty="0"/>
              <a:t>available childcare, </a:t>
            </a:r>
            <a:r>
              <a:rPr lang="en-US" sz="2100" dirty="0"/>
              <a:t>feel welcome, have good schools, and some amenities.  They will also become community leaders.</a:t>
            </a:r>
          </a:p>
          <a:p>
            <a:r>
              <a:rPr lang="en-US" sz="2100" dirty="0"/>
              <a:t>Examples of success- Kearney County Hospital, Greeley County, Allen County, Humboldt.</a:t>
            </a:r>
          </a:p>
          <a:p>
            <a:r>
              <a:rPr lang="en-US" sz="2100" dirty="0"/>
              <a:t>Local investment in funds to help with the move.</a:t>
            </a:r>
          </a:p>
        </p:txBody>
      </p:sp>
      <p:sp>
        <p:nvSpPr>
          <p:cNvPr id="3" name="Title 2">
            <a:extLst>
              <a:ext uri="{FF2B5EF4-FFF2-40B4-BE49-F238E27FC236}">
                <a16:creationId xmlns:a16="http://schemas.microsoft.com/office/drawing/2014/main" id="{A0FB4707-236D-4488-877E-8BB798B5F114}"/>
              </a:ext>
            </a:extLst>
          </p:cNvPr>
          <p:cNvSpPr>
            <a:spLocks noGrp="1"/>
          </p:cNvSpPr>
          <p:nvPr>
            <p:ph type="title"/>
          </p:nvPr>
        </p:nvSpPr>
        <p:spPr>
          <a:xfrm>
            <a:off x="160421" y="48317"/>
            <a:ext cx="8534400" cy="457198"/>
          </a:xfrm>
        </p:spPr>
        <p:txBody>
          <a:bodyPr/>
          <a:lstStyle/>
          <a:p>
            <a:r>
              <a:rPr lang="en-US" dirty="0"/>
              <a:t>Recruitment and Retention of People</a:t>
            </a:r>
          </a:p>
        </p:txBody>
      </p:sp>
      <p:sp>
        <p:nvSpPr>
          <p:cNvPr id="4" name="Slide Number Placeholder 3">
            <a:extLst>
              <a:ext uri="{FF2B5EF4-FFF2-40B4-BE49-F238E27FC236}">
                <a16:creationId xmlns:a16="http://schemas.microsoft.com/office/drawing/2014/main" id="{6A885FB0-92E4-4F5B-96E8-1976308729BD}"/>
              </a:ext>
            </a:extLst>
          </p:cNvPr>
          <p:cNvSpPr>
            <a:spLocks noGrp="1"/>
          </p:cNvSpPr>
          <p:nvPr>
            <p:ph type="sldNum" sz="quarter" idx="12"/>
          </p:nvPr>
        </p:nvSpPr>
        <p:spPr/>
        <p:txBody>
          <a:bodyPr/>
          <a:lstStyle/>
          <a:p>
            <a:fld id="{EA7AA289-BEB9-864D-845A-DEDBD7CA4871}" type="slidenum">
              <a:rPr lang="en-US" smtClean="0"/>
              <a:t>9</a:t>
            </a:fld>
            <a:endParaRPr lang="en-US" dirty="0"/>
          </a:p>
        </p:txBody>
      </p:sp>
    </p:spTree>
    <p:extLst>
      <p:ext uri="{BB962C8B-B14F-4D97-AF65-F5344CB8AC3E}">
        <p14:creationId xmlns:p14="http://schemas.microsoft.com/office/powerpoint/2010/main" val="2404331016"/>
      </p:ext>
    </p:extLst>
  </p:cSld>
  <p:clrMapOvr>
    <a:masterClrMapping/>
  </p:clrMapOvr>
</p:sld>
</file>

<file path=ppt/theme/theme1.xml><?xml version="1.0" encoding="utf-8"?>
<a:theme xmlns:a="http://schemas.openxmlformats.org/drawingml/2006/main" name="P17Edu">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KBSEC_Them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a:rot lat="0" lon="0" rev="0"/>
            </a:camera>
            <a:lightRig rig="contrasting" dir="t">
              <a:rot lat="0" lon="0" rev="16500000"/>
            </a:lightRig>
          </a:scene3d>
          <a:sp3d prstMaterial="powder">
            <a:bevelT w="152400"/>
          </a:sp3d>
        </a:effectStyle>
        <a:effectStyle>
          <a:effectLst>
            <a:reflection blurRad="12700" stA="26000" endPos="28000" dist="38100" dir="5400000" sy="-100000" rotWithShape="0"/>
          </a:effectLst>
          <a:scene3d>
            <a:camera prst="orthographicFront">
              <a:rot lat="0" lon="0" rev="0"/>
            </a:camera>
            <a:lightRig rig="contrasting" dir="t">
              <a:rot lat="0" lon="0" rev="16500000"/>
            </a:lightRig>
          </a:scene3d>
          <a:sp3d prstMaterial="powder">
            <a:bevelT w="190500" h="101600"/>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CB5C678BAD3C48935799D8A9086438" ma:contentTypeVersion="0" ma:contentTypeDescription="Create a new document." ma:contentTypeScope="" ma:versionID="7c1b1653a7ae025dae808d9df66640b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78574C-5904-4F67-BA5D-1BD34C10B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9EE86C6-0042-4959-B64D-0B15BA1FA117}">
  <ds:schemaRefs>
    <ds:schemaRef ds:uri="http://schemas.microsoft.com/sharepoint/v3/contenttype/forms"/>
  </ds:schemaRefs>
</ds:datastoreItem>
</file>

<file path=customXml/itemProps3.xml><?xml version="1.0" encoding="utf-8"?>
<ds:datastoreItem xmlns:ds="http://schemas.openxmlformats.org/officeDocument/2006/customXml" ds:itemID="{BAB68240-80D1-429A-A675-AA5FBACB310F}">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27963</TotalTime>
  <Words>1815</Words>
  <Application>Microsoft Office PowerPoint</Application>
  <PresentationFormat>On-screen Show (4:3)</PresentationFormat>
  <Paragraphs>212</Paragraphs>
  <Slides>35</Slides>
  <Notes>0</Notes>
  <HiddenSlides>21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Corbel</vt:lpstr>
      <vt:lpstr>P17Edu</vt:lpstr>
      <vt:lpstr>PowerPoint Presentation</vt:lpstr>
      <vt:lpstr>All work is intertwined as basically illustrated below.</vt:lpstr>
      <vt:lpstr>Building Blocks of Community/Economic Development</vt:lpstr>
      <vt:lpstr>Keys to Success to allow rural regions to compete</vt:lpstr>
      <vt:lpstr>PowerPoint Presentation</vt:lpstr>
      <vt:lpstr>PowerPoint Presentation</vt:lpstr>
      <vt:lpstr>Rural Opportunities/Challenges and Successes</vt:lpstr>
      <vt:lpstr>Rural Health</vt:lpstr>
      <vt:lpstr>Recruitment and Retention of People</vt:lpstr>
      <vt:lpstr>Market your strengths</vt:lpstr>
      <vt:lpstr>Myths and Missteps</vt:lpstr>
      <vt:lpstr>Lessons Learned</vt:lpstr>
      <vt:lpstr>Ideas to help rural Kansas-</vt:lpstr>
      <vt:lpstr>The Advanced Manufacturing Institutes Rural Economic and Community Development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Principal</dc:creator>
  <cp:lastModifiedBy>Presentation</cp:lastModifiedBy>
  <cp:revision>465</cp:revision>
  <cp:lastPrinted>2017-11-16T06:13:28Z</cp:lastPrinted>
  <dcterms:created xsi:type="dcterms:W3CDTF">2012-09-25T03:31:24Z</dcterms:created>
  <dcterms:modified xsi:type="dcterms:W3CDTF">2019-05-03T14:31:17Z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0x01010073CB5C678BAD3C48935799D8A9086438</vt:lpwstr>
  </property>
</Properties>
</file>