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6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6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0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4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0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1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4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3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91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00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1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9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6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5A92FE9-DB05-4D0D-AF5A-BE8664B9F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3D9B26A-5143-49A7-BA98-D871D5BD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68B85E55-A2A1-4682-B891-F201358A9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45EF6EDB-9B5D-49E9-96FA-1AE08BF95E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38338226-D6E2-4EEE-B271-DB4BD096D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4878FB48-17B3-4A11-8025-DE0945CD4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4150A21C-DD6D-4D3C-9E95-7A3CA263B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7505BF04-104D-4180-A284-42FCD6B04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4C029-9B27-4060-B1C2-ACFF69762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>
            <a:normAutofit/>
          </a:bodyPr>
          <a:lstStyle/>
          <a:p>
            <a:pPr algn="ctr"/>
            <a:r>
              <a:rPr lang="en-US" sz="6200" dirty="0">
                <a:latin typeface="Bookman Old Style" panose="02050604050505020204" pitchFamily="18" charset="0"/>
              </a:rPr>
              <a:t>The HR Knot:</a:t>
            </a:r>
            <a:r>
              <a:rPr lang="en-US" sz="6200" i="1" dirty="0">
                <a:latin typeface="Bookman Old Style" panose="02050604050505020204" pitchFamily="18" charset="0"/>
              </a:rPr>
              <a:t> R</a:t>
            </a:r>
            <a:r>
              <a:rPr lang="en-US" sz="6200" i="1" dirty="0"/>
              <a:t>etaining Employees</a:t>
            </a:r>
            <a:r>
              <a:rPr lang="en-US" sz="6200" dirty="0"/>
              <a:t/>
            </a:r>
            <a:br>
              <a:rPr lang="en-US" sz="6200" dirty="0"/>
            </a:br>
            <a:endParaRPr lang="en-US" sz="6200" i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EAF8E0-CF90-4163-82CE-9CC05A106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328" y="4976452"/>
            <a:ext cx="7178070" cy="8633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i="1" cap="none" dirty="0"/>
              <a:t>Presented by Jon </a:t>
            </a:r>
            <a:r>
              <a:rPr lang="en-US" b="1" i="1" cap="none" dirty="0" err="1"/>
              <a:t>Thummel</a:t>
            </a:r>
            <a:endParaRPr lang="en-US" b="1" i="1" cap="none" dirty="0"/>
          </a:p>
          <a:p>
            <a:pPr algn="l">
              <a:lnSpc>
                <a:spcPct val="90000"/>
              </a:lnSpc>
            </a:pPr>
            <a:r>
              <a:rPr lang="en-US" b="1" i="1" cap="none" dirty="0"/>
              <a:t>Director of Geary County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7774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53D4A-C3D1-412D-829C-AE2E49CA8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399" y="4078424"/>
            <a:ext cx="7413623" cy="1155427"/>
          </a:xfrm>
        </p:spPr>
        <p:txBody>
          <a:bodyPr>
            <a:normAutofit/>
          </a:bodyPr>
          <a:lstStyle/>
          <a:p>
            <a:r>
              <a:rPr lang="en-US" b="1"/>
              <a:t>Succession Planning</a:t>
            </a: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EF3E1F0C-BCD9-491F-A435-D4A48FB43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609600"/>
            <a:ext cx="783336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succession planning">
            <a:extLst>
              <a:ext uri="{FF2B5EF4-FFF2-40B4-BE49-F238E27FC236}">
                <a16:creationId xmlns:a16="http://schemas.microsoft.com/office/drawing/2014/main" xmlns="" id="{2437E032-DAD1-4695-9250-66845616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36" y="952500"/>
            <a:ext cx="5422408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5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8EE28-7423-4265-B3EE-2BC0805E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23875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/>
              <a:t>What keeps me up at night!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400" b="1" i="1" dirty="0"/>
              <a:t>A look at our demographics</a:t>
            </a:r>
            <a:endParaRPr lang="en-US" sz="4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BBBEFAC-18EF-4721-B9DA-85CDF1F4E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350" y="2352674"/>
            <a:ext cx="7782199" cy="4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8EE28-7423-4265-B3EE-2BC0805E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6" y="428625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/>
              <a:t>What keeps me up at night!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400" b="1" i="1" dirty="0"/>
              <a:t>A look at our demographics</a:t>
            </a:r>
            <a:endParaRPr lang="en-US" sz="4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FFE0FC-B842-4AED-8FD9-4B7FE765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0" y="2409824"/>
            <a:ext cx="7949183" cy="42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758F-B00B-4C76-AD44-A1D65777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sz="5400" b="1" dirty="0"/>
              <a:t>The Broad Strokes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365EE7-C549-491F-A7C9-BB43DCF5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85" y="1861608"/>
            <a:ext cx="4034475" cy="3793069"/>
          </a:xfrm>
        </p:spPr>
        <p:txBody>
          <a:bodyPr>
            <a:normAutofit/>
          </a:bodyPr>
          <a:lstStyle/>
          <a:p>
            <a:r>
              <a:rPr lang="en-US" sz="3200" dirty="0"/>
              <a:t>KPERS Eligibility</a:t>
            </a:r>
          </a:p>
          <a:p>
            <a:r>
              <a:rPr lang="en-US" sz="3200" dirty="0"/>
              <a:t>Other concerns</a:t>
            </a:r>
          </a:p>
        </p:txBody>
      </p:sp>
      <p:pic>
        <p:nvPicPr>
          <p:cNvPr id="8198" name="Picture 6" descr="Image result for concerns">
            <a:extLst>
              <a:ext uri="{FF2B5EF4-FFF2-40B4-BE49-F238E27FC236}">
                <a16:creationId xmlns:a16="http://schemas.microsoft.com/office/drawing/2014/main" xmlns="" id="{E6FDDB0E-09BC-4BB2-B916-6218150D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51" y="1998131"/>
            <a:ext cx="1545828" cy="1766661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kpers">
            <a:extLst>
              <a:ext uri="{FF2B5EF4-FFF2-40B4-BE49-F238E27FC236}">
                <a16:creationId xmlns:a16="http://schemas.microsoft.com/office/drawing/2014/main" xmlns="" id="{84ED5856-D2A8-498B-A822-61C0B09C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07" y="4534266"/>
            <a:ext cx="2717116" cy="747206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3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72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Related image">
            <a:extLst>
              <a:ext uri="{FF2B5EF4-FFF2-40B4-BE49-F238E27FC236}">
                <a16:creationId xmlns:a16="http://schemas.microsoft.com/office/drawing/2014/main" xmlns="" id="{7C21A9DD-7AD0-4CFD-8647-07E426083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28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Freeform 15">
            <a:extLst>
              <a:ext uri="{FF2B5EF4-FFF2-40B4-BE49-F238E27FC236}">
                <a16:creationId xmlns:a16="http://schemas.microsoft.com/office/drawing/2014/main" xmlns="" id="{AAAE29C6-F6DD-4D29-805A-6C214EA9C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60ED7-4054-44F4-83C6-7F25B667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5800"/>
            <a:ext cx="7866063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</a:rPr>
              <a:t>Who Should We Be Succession Planning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C91115-37B9-46E6-A2C5-386C4B45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79" y="2301876"/>
            <a:ext cx="7345364" cy="39708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Directors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Deputy Directors (especially in elected officials offices)</a:t>
            </a:r>
          </a:p>
          <a:p>
            <a:r>
              <a:rPr lang="en-US" sz="2800" dirty="0">
                <a:solidFill>
                  <a:schemeClr val="bg1"/>
                </a:solidFill>
              </a:rPr>
              <a:t>Finance/Payroll employees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16027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37AB-E7FC-4157-AB18-DCA86778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b="1" dirty="0"/>
              <a:t>Who Can We Succession Plan For?</a:t>
            </a:r>
          </a:p>
        </p:txBody>
      </p:sp>
      <p:pic>
        <p:nvPicPr>
          <p:cNvPr id="10244" name="Picture 4" descr="Image result for succession planning">
            <a:extLst>
              <a:ext uri="{FF2B5EF4-FFF2-40B4-BE49-F238E27FC236}">
                <a16:creationId xmlns:a16="http://schemas.microsoft.com/office/drawing/2014/main" xmlns="" id="{859814C4-4C59-4A2D-B9FC-59D668AF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5" y="2995302"/>
            <a:ext cx="3959211" cy="254379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A0F991-2309-4FB0-970D-17A91F0C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7" y="2995302"/>
            <a:ext cx="5486687" cy="3124201"/>
          </a:xfrm>
        </p:spPr>
        <p:txBody>
          <a:bodyPr anchor="t">
            <a:normAutofit/>
          </a:bodyPr>
          <a:lstStyle/>
          <a:p>
            <a:r>
              <a:rPr lang="en-US"/>
              <a:t>Larger departments</a:t>
            </a:r>
          </a:p>
          <a:p>
            <a:r>
              <a:rPr lang="en-US"/>
              <a:t>Talk to employees, make sure you know who is a flight risk</a:t>
            </a:r>
          </a:p>
        </p:txBody>
      </p:sp>
    </p:spTree>
    <p:extLst>
      <p:ext uri="{BB962C8B-B14F-4D97-AF65-F5344CB8AC3E}">
        <p14:creationId xmlns:p14="http://schemas.microsoft.com/office/powerpoint/2010/main" val="289616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FCD9B94-D70B-4446-85E5-ACD390428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Image result for succession planning steps">
            <a:extLst>
              <a:ext uri="{FF2B5EF4-FFF2-40B4-BE49-F238E27FC236}">
                <a16:creationId xmlns:a16="http://schemas.microsoft.com/office/drawing/2014/main" xmlns="" id="{E2124E38-5092-4DCA-B344-D864C60A7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b="94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F12CD-A361-4CFB-BDD2-D3F57078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526177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Steps for Succession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AEC5C-3AE0-4513-9AAB-4F9A0F15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02" y="2666999"/>
            <a:ext cx="10233621" cy="342900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Identifying good people that want to</a:t>
            </a:r>
          </a:p>
          <a:p>
            <a:pPr>
              <a:lnSpc>
                <a:spcPct val="90000"/>
              </a:lnSpc>
            </a:pPr>
            <a:r>
              <a:rPr lang="en-US" dirty="0"/>
              <a:t>Provide them with training</a:t>
            </a:r>
          </a:p>
          <a:p>
            <a:pPr>
              <a:lnSpc>
                <a:spcPct val="90000"/>
              </a:lnSpc>
            </a:pPr>
            <a:r>
              <a:rPr lang="en-US" dirty="0"/>
              <a:t>Give them more authority to practice</a:t>
            </a:r>
          </a:p>
          <a:p>
            <a:pPr>
              <a:lnSpc>
                <a:spcPct val="90000"/>
              </a:lnSpc>
            </a:pPr>
            <a:r>
              <a:rPr lang="en-US" dirty="0"/>
              <a:t>Put it in practice during time away from work (vacations, FMLA)</a:t>
            </a:r>
          </a:p>
          <a:p>
            <a:pPr>
              <a:lnSpc>
                <a:spcPct val="90000"/>
              </a:lnSpc>
            </a:pPr>
            <a:r>
              <a:rPr lang="en-US" dirty="0"/>
              <a:t>Reassess plans and make adjustments</a:t>
            </a:r>
          </a:p>
          <a:p>
            <a:pPr>
              <a:lnSpc>
                <a:spcPct val="90000"/>
              </a:lnSpc>
            </a:pPr>
            <a:r>
              <a:rPr lang="en-US" dirty="0"/>
              <a:t>If it works and they thrive, give them more responsibility (lead-worker, supervision, deputy director)</a:t>
            </a:r>
          </a:p>
        </p:txBody>
      </p:sp>
    </p:spTree>
    <p:extLst>
      <p:ext uri="{BB962C8B-B14F-4D97-AF65-F5344CB8AC3E}">
        <p14:creationId xmlns:p14="http://schemas.microsoft.com/office/powerpoint/2010/main" val="185225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978F6-C8AA-4F40-B145-A9761AC1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b="1" dirty="0"/>
              <a:t>Things to Remember</a:t>
            </a:r>
          </a:p>
        </p:txBody>
      </p:sp>
      <p:pic>
        <p:nvPicPr>
          <p:cNvPr id="13314" name="Picture 2" descr="Image result for remember">
            <a:extLst>
              <a:ext uri="{FF2B5EF4-FFF2-40B4-BE49-F238E27FC236}">
                <a16:creationId xmlns:a16="http://schemas.microsoft.com/office/drawing/2014/main" xmlns="" id="{7B9D2BF3-7450-4BDB-BFDC-A1829E17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5" y="2911169"/>
            <a:ext cx="3959211" cy="2712059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95238-672A-4CC8-BE2A-4D18EA1B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r>
              <a:rPr lang="en-US" dirty="0"/>
              <a:t>Not all turnover is bad</a:t>
            </a:r>
          </a:p>
          <a:p>
            <a:r>
              <a:rPr lang="en-US" dirty="0"/>
              <a:t>It is a journey</a:t>
            </a:r>
          </a:p>
          <a:p>
            <a:r>
              <a:rPr lang="en-US" dirty="0"/>
              <a:t>Succession planning is not a panacea</a:t>
            </a:r>
          </a:p>
          <a:p>
            <a:r>
              <a:rPr lang="en-US" dirty="0"/>
              <a:t>Can help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205494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5428F22-76B3-4107-AADE-3F9EC95FD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346FBCF-5353-4172-96F5-4B7EB07777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>
              <a:extLst>
                <a:ext uri="{FF2B5EF4-FFF2-40B4-BE49-F238E27FC236}">
                  <a16:creationId xmlns:a16="http://schemas.microsoft.com/office/drawing/2014/main" xmlns="" id="{343F3E6D-808D-43AD-9485-AD0014BEA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>
              <a:extLst>
                <a:ext uri="{FF2B5EF4-FFF2-40B4-BE49-F238E27FC236}">
                  <a16:creationId xmlns:a16="http://schemas.microsoft.com/office/drawing/2014/main" xmlns="" id="{03DB1AC6-5430-4CD3-BD83-86E675A11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8326E10-C8CB-487F-A110-F861268DE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xmlns="" id="{3279962B-46D2-4E19-B632-39B80D1E8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xmlns="" id="{321A335A-53CB-4C17-AB51-5D9C2DCB4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xmlns="" id="{A0E0D557-405B-469F-AEDE-4E3404AA41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xmlns="" id="{D8D4E62F-9393-40A6-9E85-9F3B59C4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xmlns="" id="{FABD11B1-DE89-45BC-8204-968C88AAD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xmlns="" id="{AFA4965A-1FBC-44B8-B96A-3F5275C3AE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787BB-5C66-450D-A527-4817C312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b="1" dirty="0"/>
              <a:t>Role of Human Resources</a:t>
            </a:r>
          </a:p>
        </p:txBody>
      </p:sp>
      <p:pic>
        <p:nvPicPr>
          <p:cNvPr id="1026" name="Picture 2" descr="Image result for role of hr">
            <a:extLst>
              <a:ext uri="{FF2B5EF4-FFF2-40B4-BE49-F238E27FC236}">
                <a16:creationId xmlns:a16="http://schemas.microsoft.com/office/drawing/2014/main" xmlns="" id="{EE261CB4-B7FB-4707-B986-C13368EFA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1" r="5319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425751-A1F9-40D5-B5BA-E3185B3A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US" dirty="0"/>
              <a:t>Representative of Management</a:t>
            </a:r>
          </a:p>
          <a:p>
            <a:r>
              <a:rPr lang="en-US" dirty="0"/>
              <a:t>Advocate for employees</a:t>
            </a:r>
          </a:p>
          <a:p>
            <a:r>
              <a:rPr lang="en-US" dirty="0"/>
              <a:t>Make a stand alone department</a:t>
            </a:r>
          </a:p>
          <a:p>
            <a:r>
              <a:rPr lang="en-US" dirty="0"/>
              <a:t>Answers directly to the Board of County Commissioners</a:t>
            </a:r>
          </a:p>
        </p:txBody>
      </p:sp>
    </p:spTree>
    <p:extLst>
      <p:ext uri="{BB962C8B-B14F-4D97-AF65-F5344CB8AC3E}">
        <p14:creationId xmlns:p14="http://schemas.microsoft.com/office/powerpoint/2010/main" val="163683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r help">
            <a:extLst>
              <a:ext uri="{FF2B5EF4-FFF2-40B4-BE49-F238E27FC236}">
                <a16:creationId xmlns:a16="http://schemas.microsoft.com/office/drawing/2014/main" xmlns="" id="{AD1AAA68-D6FC-419F-994F-BC94F9A96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r="34810"/>
          <a:stretch/>
        </p:blipFill>
        <p:spPr bwMode="auto"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5EFBD-550B-40DC-A95D-1C26A586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r>
              <a:rPr lang="en-US" b="1" dirty="0"/>
              <a:t>What HR Can Do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9E952-7E84-4A73-B06C-3F72EC87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US" sz="2000" dirty="0"/>
              <a:t>Keep it legal</a:t>
            </a:r>
          </a:p>
          <a:p>
            <a:r>
              <a:rPr lang="en-US" sz="2000" dirty="0"/>
              <a:t>Help with budget</a:t>
            </a:r>
          </a:p>
          <a:p>
            <a:r>
              <a:rPr lang="en-US" sz="2000" dirty="0"/>
              <a:t>Control expenses</a:t>
            </a:r>
          </a:p>
          <a:p>
            <a:r>
              <a:rPr lang="en-US" sz="2000" dirty="0"/>
              <a:t>Identify issues</a:t>
            </a:r>
          </a:p>
          <a:p>
            <a:r>
              <a:rPr lang="en-US" sz="2000" dirty="0"/>
              <a:t>Bring unique solutions</a:t>
            </a:r>
          </a:p>
        </p:txBody>
      </p:sp>
    </p:spTree>
    <p:extLst>
      <p:ext uri="{BB962C8B-B14F-4D97-AF65-F5344CB8AC3E}">
        <p14:creationId xmlns:p14="http://schemas.microsoft.com/office/powerpoint/2010/main" val="9914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541B3-76B9-4F04-9977-7C237BFF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en-US" sz="4800" b="1" cap="none" dirty="0"/>
              <a:t>Different Generations in the Workforce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AB9831-B6CC-4373-B50C-A76849EF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054" y="2630261"/>
            <a:ext cx="7058797" cy="3124201"/>
          </a:xfrm>
        </p:spPr>
        <p:txBody>
          <a:bodyPr/>
          <a:lstStyle/>
          <a:p>
            <a:r>
              <a:rPr lang="en-US" b="1" dirty="0"/>
              <a:t>Traditionalist (Pre 1945) – 2% of workforce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Big Band Music</a:t>
            </a:r>
          </a:p>
          <a:p>
            <a:pPr lvl="1"/>
            <a:r>
              <a:rPr lang="en-US" dirty="0"/>
              <a:t>Bob Dole, Elizabeth Taylor</a:t>
            </a:r>
          </a:p>
          <a:p>
            <a:pPr lvl="1"/>
            <a:r>
              <a:rPr lang="en-US" dirty="0"/>
              <a:t>Rules, Conformity</a:t>
            </a:r>
          </a:p>
          <a:p>
            <a:pPr lvl="1"/>
            <a:r>
              <a:rPr lang="en-US" dirty="0"/>
              <a:t>Hard work, abhor waste</a:t>
            </a:r>
          </a:p>
        </p:txBody>
      </p:sp>
      <p:pic>
        <p:nvPicPr>
          <p:cNvPr id="14338" name="Picture 2" descr="Image result for big band music">
            <a:extLst>
              <a:ext uri="{FF2B5EF4-FFF2-40B4-BE49-F238E27FC236}">
                <a16:creationId xmlns:a16="http://schemas.microsoft.com/office/drawing/2014/main" xmlns="" id="{DB13C86E-E8E1-4D36-823F-28EC7E6F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70" y="2725443"/>
            <a:ext cx="1407113" cy="14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great depression">
            <a:extLst>
              <a:ext uri="{FF2B5EF4-FFF2-40B4-BE49-F238E27FC236}">
                <a16:creationId xmlns:a16="http://schemas.microsoft.com/office/drawing/2014/main" xmlns="" id="{BFEF0A90-9882-4D8D-96DD-B099B309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37" y="4132556"/>
            <a:ext cx="2244889" cy="15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elizabeth taylor">
            <a:extLst>
              <a:ext uri="{FF2B5EF4-FFF2-40B4-BE49-F238E27FC236}">
                <a16:creationId xmlns:a16="http://schemas.microsoft.com/office/drawing/2014/main" xmlns="" id="{DD95D6FD-2D26-456E-ABA4-B4940206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24" y="1831521"/>
            <a:ext cx="1264193" cy="15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25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9C990EEC-F50B-4210-909B-C6749B647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9C3F85D-435C-45BF-9CFC-7ACE930FA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xmlns="" id="{C0DB1233-B9FA-48CC-A8F7-ECF1C5E943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xmlns="" id="{CC41E8BA-D332-434C-8935-990796DE7D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xmlns="" id="{F154EBF1-9FA5-411E-8F8A-6AFF90C64E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xmlns="" id="{7894F796-53FB-4E54-8A32-85097594C5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xmlns="" id="{E9AFBF9B-D14F-4860-93DD-65B0347DE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xmlns="" id="{EFBB9C89-4D5E-4197-9CF1-E4F1A5DBDB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541B3-76B9-4F04-9977-7C237BFF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en-US" b="1" cap="none" dirty="0"/>
              <a:t>Different Generations in the Workforce</a:t>
            </a:r>
          </a:p>
        </p:txBody>
      </p:sp>
      <p:pic>
        <p:nvPicPr>
          <p:cNvPr id="6150" name="Picture 6" descr="Image result for equal rights">
            <a:extLst>
              <a:ext uri="{FF2B5EF4-FFF2-40B4-BE49-F238E27FC236}">
                <a16:creationId xmlns:a16="http://schemas.microsoft.com/office/drawing/2014/main" xmlns="" id="{F91159B8-45F4-48C9-AF83-AC35D374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9507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eryl streep">
            <a:extLst>
              <a:ext uri="{FF2B5EF4-FFF2-40B4-BE49-F238E27FC236}">
                <a16:creationId xmlns:a16="http://schemas.microsoft.com/office/drawing/2014/main" xmlns="" id="{FC25EA2A-881A-49A2-A6BF-442960CF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r="1" b="1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B47B22C7-CEF9-4F21-850C-A61E0D876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0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civil rights">
            <a:extLst>
              <a:ext uri="{FF2B5EF4-FFF2-40B4-BE49-F238E27FC236}">
                <a16:creationId xmlns:a16="http://schemas.microsoft.com/office/drawing/2014/main" xmlns="" id="{5DEC8E6E-23F4-4BC7-A42E-4EC95187D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59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FADFBC3-A288-41FA-9445-B6847F6AD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AB9831-B6CC-4373-B50C-A76849EF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r>
              <a:rPr lang="en-US" b="1" dirty="0"/>
              <a:t>Baby Boomers (1946-1964) – 25% of workforce</a:t>
            </a:r>
          </a:p>
          <a:p>
            <a:pPr lvl="1"/>
            <a:r>
              <a:rPr lang="en-US" dirty="0"/>
              <a:t>Civil Rights, Sexual Revolution </a:t>
            </a:r>
          </a:p>
          <a:p>
            <a:pPr lvl="1"/>
            <a:r>
              <a:rPr lang="en-US" dirty="0"/>
              <a:t>Doo Whoop and early rock</a:t>
            </a:r>
          </a:p>
          <a:p>
            <a:pPr lvl="1"/>
            <a:r>
              <a:rPr lang="en-US" dirty="0"/>
              <a:t>Bill Clinton, Meryl Streep</a:t>
            </a:r>
          </a:p>
          <a:p>
            <a:pPr lvl="1"/>
            <a:r>
              <a:rPr lang="en-US" dirty="0"/>
              <a:t>Highest divorce rate</a:t>
            </a:r>
          </a:p>
          <a:p>
            <a:pPr lvl="1"/>
            <a:r>
              <a:rPr lang="en-US" dirty="0"/>
              <a:t>Equal rights, anything is possible</a:t>
            </a:r>
          </a:p>
          <a:p>
            <a:pPr lvl="1"/>
            <a:r>
              <a:rPr lang="en-US" dirty="0"/>
              <a:t>Ambitions, ethical, most educated generation</a:t>
            </a:r>
          </a:p>
        </p:txBody>
      </p:sp>
    </p:spTree>
    <p:extLst>
      <p:ext uri="{BB962C8B-B14F-4D97-AF65-F5344CB8AC3E}">
        <p14:creationId xmlns:p14="http://schemas.microsoft.com/office/powerpoint/2010/main" val="423428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541B3-76B9-4F04-9977-7C237BFF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5181331"/>
          </a:xfrm>
        </p:spPr>
        <p:txBody>
          <a:bodyPr>
            <a:normAutofit/>
          </a:bodyPr>
          <a:lstStyle/>
          <a:p>
            <a:r>
              <a:rPr lang="en-US" sz="3200" b="1" cap="none" dirty="0"/>
              <a:t>Different Generations in the Workforce</a:t>
            </a:r>
          </a:p>
        </p:txBody>
      </p:sp>
      <p:pic>
        <p:nvPicPr>
          <p:cNvPr id="5122" name="Picture 2" descr="Image result for watergate">
            <a:extLst>
              <a:ext uri="{FF2B5EF4-FFF2-40B4-BE49-F238E27FC236}">
                <a16:creationId xmlns:a16="http://schemas.microsoft.com/office/drawing/2014/main" xmlns="" id="{070220E2-73E9-4FF4-9745-B5AC9954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59" y="685800"/>
            <a:ext cx="1208991" cy="1804465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barack obama">
            <a:extLst>
              <a:ext uri="{FF2B5EF4-FFF2-40B4-BE49-F238E27FC236}">
                <a16:creationId xmlns:a16="http://schemas.microsoft.com/office/drawing/2014/main" xmlns="" id="{A1146B92-7343-45FF-B8BC-F6A966D8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99" y="685801"/>
            <a:ext cx="1443572" cy="1804465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jennifer lopez">
            <a:extLst>
              <a:ext uri="{FF2B5EF4-FFF2-40B4-BE49-F238E27FC236}">
                <a16:creationId xmlns:a16="http://schemas.microsoft.com/office/drawing/2014/main" xmlns="" id="{7D6BFEA8-39B3-4EA4-B5E8-B3C5961A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84" y="685800"/>
            <a:ext cx="1804465" cy="1804465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AB9831-B6CC-4373-B50C-A76849EF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550" y="2828966"/>
            <a:ext cx="6885471" cy="3038164"/>
          </a:xfrm>
        </p:spPr>
        <p:txBody>
          <a:bodyPr>
            <a:normAutofit/>
          </a:bodyPr>
          <a:lstStyle/>
          <a:p>
            <a:r>
              <a:rPr lang="en-US" b="1" dirty="0"/>
              <a:t>Gen X (1965-1980) – 33% of workforce</a:t>
            </a:r>
          </a:p>
          <a:p>
            <a:pPr lvl="1"/>
            <a:r>
              <a:rPr lang="en-US" dirty="0"/>
              <a:t>Barack Obama, Jennifer Lopez</a:t>
            </a:r>
          </a:p>
          <a:p>
            <a:pPr lvl="1"/>
            <a:r>
              <a:rPr lang="en-US" dirty="0"/>
              <a:t>Rock and Roll, knows Jenny’s number</a:t>
            </a:r>
          </a:p>
          <a:p>
            <a:pPr lvl="1"/>
            <a:r>
              <a:rPr lang="en-US" dirty="0"/>
              <a:t>Watergate, energy crisis, moms work</a:t>
            </a:r>
          </a:p>
          <a:p>
            <a:pPr lvl="1"/>
            <a:r>
              <a:rPr lang="en-US" dirty="0"/>
              <a:t>Balance, diversity</a:t>
            </a:r>
          </a:p>
          <a:p>
            <a:pPr lvl="1"/>
            <a:r>
              <a:rPr lang="en-US" dirty="0"/>
              <a:t>Fun, lack of organizational loyalty</a:t>
            </a:r>
          </a:p>
        </p:txBody>
      </p:sp>
    </p:spTree>
    <p:extLst>
      <p:ext uri="{BB962C8B-B14F-4D97-AF65-F5344CB8AC3E}">
        <p14:creationId xmlns:p14="http://schemas.microsoft.com/office/powerpoint/2010/main" val="345414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541B3-76B9-4F04-9977-7C237BFF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b="1" cap="none"/>
              <a:t>Different Generations in the Workforce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AB9831-B6CC-4373-B50C-A76849EF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35725"/>
            <a:ext cx="6817016" cy="3755475"/>
          </a:xfrm>
        </p:spPr>
        <p:txBody>
          <a:bodyPr>
            <a:normAutofit/>
          </a:bodyPr>
          <a:lstStyle/>
          <a:p>
            <a:r>
              <a:rPr lang="en-US" b="1" dirty="0"/>
              <a:t>Gen Y or Millennials (1981-1996) – 35% of workforce</a:t>
            </a:r>
          </a:p>
          <a:p>
            <a:pPr lvl="1"/>
            <a:r>
              <a:rPr lang="en-US" dirty="0"/>
              <a:t>Ashton Kutcher, Serena Williams</a:t>
            </a:r>
          </a:p>
          <a:p>
            <a:pPr lvl="1"/>
            <a:r>
              <a:rPr lang="en-US" dirty="0"/>
              <a:t>Rap, Pop</a:t>
            </a:r>
          </a:p>
          <a:p>
            <a:pPr lvl="1"/>
            <a:r>
              <a:rPr lang="en-US" dirty="0"/>
              <a:t>Digital media, terrorist attacks, 9/11</a:t>
            </a:r>
          </a:p>
          <a:p>
            <a:pPr lvl="1"/>
            <a:r>
              <a:rPr lang="en-US" dirty="0"/>
              <a:t>Avid consumers, FUN!!!</a:t>
            </a:r>
          </a:p>
          <a:p>
            <a:pPr lvl="1"/>
            <a:r>
              <a:rPr lang="en-US" dirty="0"/>
              <a:t>Hotly competitive, everything needs to be NOW!</a:t>
            </a:r>
          </a:p>
          <a:p>
            <a:pPr lvl="1"/>
            <a:r>
              <a:rPr lang="en-US" dirty="0"/>
              <a:t>Want experiences</a:t>
            </a:r>
          </a:p>
        </p:txBody>
      </p:sp>
      <p:pic>
        <p:nvPicPr>
          <p:cNvPr id="4098" name="Picture 2" descr="Image result for ashton kutcher">
            <a:extLst>
              <a:ext uri="{FF2B5EF4-FFF2-40B4-BE49-F238E27FC236}">
                <a16:creationId xmlns:a16="http://schemas.microsoft.com/office/drawing/2014/main" xmlns="" id="{64DC90D4-C56E-4AE2-B740-6AEF93733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412" b="-3"/>
          <a:stretch/>
        </p:blipFill>
        <p:spPr bwMode="auto">
          <a:xfrm>
            <a:off x="8785907" y="1998131"/>
            <a:ext cx="2717116" cy="1895758"/>
          </a:xfrm>
          <a:custGeom>
            <a:avLst/>
            <a:gdLst>
              <a:gd name="connsiteX0" fmla="*/ 119010 w 2717116"/>
              <a:gd name="connsiteY0" fmla="*/ 0 h 1905002"/>
              <a:gd name="connsiteX1" fmla="*/ 2598106 w 2717116"/>
              <a:gd name="connsiteY1" fmla="*/ 0 h 1905002"/>
              <a:gd name="connsiteX2" fmla="*/ 2717116 w 2717116"/>
              <a:gd name="connsiteY2" fmla="*/ 119010 h 1905002"/>
              <a:gd name="connsiteX3" fmla="*/ 2717116 w 2717116"/>
              <a:gd name="connsiteY3" fmla="*/ 1905002 h 1905002"/>
              <a:gd name="connsiteX4" fmla="*/ 0 w 2717116"/>
              <a:gd name="connsiteY4" fmla="*/ 1905002 h 1905002"/>
              <a:gd name="connsiteX5" fmla="*/ 0 w 2717116"/>
              <a:gd name="connsiteY5" fmla="*/ 119010 h 1905002"/>
              <a:gd name="connsiteX6" fmla="*/ 119010 w 2717116"/>
              <a:gd name="connsiteY6" fmla="*/ 0 h 190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7116" h="1905002">
                <a:moveTo>
                  <a:pt x="119010" y="0"/>
                </a:moveTo>
                <a:lnTo>
                  <a:pt x="2598106" y="0"/>
                </a:lnTo>
                <a:cubicBezTo>
                  <a:pt x="2663833" y="0"/>
                  <a:pt x="2717116" y="53283"/>
                  <a:pt x="2717116" y="119010"/>
                </a:cubicBezTo>
                <a:lnTo>
                  <a:pt x="2717116" y="1905002"/>
                </a:lnTo>
                <a:lnTo>
                  <a:pt x="0" y="1905002"/>
                </a:lnTo>
                <a:lnTo>
                  <a:pt x="0" y="119010"/>
                </a:lnTo>
                <a:cubicBezTo>
                  <a:pt x="0" y="53283"/>
                  <a:pt x="53283" y="0"/>
                  <a:pt x="119010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erena williams">
            <a:extLst>
              <a:ext uri="{FF2B5EF4-FFF2-40B4-BE49-F238E27FC236}">
                <a16:creationId xmlns:a16="http://schemas.microsoft.com/office/drawing/2014/main" xmlns="" id="{799F98F6-2663-429F-8955-1BC8930D6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042"/>
          <a:stretch/>
        </p:blipFill>
        <p:spPr bwMode="auto">
          <a:xfrm>
            <a:off x="8785907" y="3903133"/>
            <a:ext cx="2717116" cy="1886515"/>
          </a:xfrm>
          <a:custGeom>
            <a:avLst/>
            <a:gdLst>
              <a:gd name="connsiteX0" fmla="*/ 0 w 2717116"/>
              <a:gd name="connsiteY0" fmla="*/ 0 h 1886515"/>
              <a:gd name="connsiteX1" fmla="*/ 2717116 w 2717116"/>
              <a:gd name="connsiteY1" fmla="*/ 0 h 1886515"/>
              <a:gd name="connsiteX2" fmla="*/ 2717116 w 2717116"/>
              <a:gd name="connsiteY2" fmla="*/ 1767505 h 1886515"/>
              <a:gd name="connsiteX3" fmla="*/ 2598106 w 2717116"/>
              <a:gd name="connsiteY3" fmla="*/ 1886515 h 1886515"/>
              <a:gd name="connsiteX4" fmla="*/ 119010 w 2717116"/>
              <a:gd name="connsiteY4" fmla="*/ 1886515 h 1886515"/>
              <a:gd name="connsiteX5" fmla="*/ 0 w 2717116"/>
              <a:gd name="connsiteY5" fmla="*/ 1767505 h 18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116" h="1886515">
                <a:moveTo>
                  <a:pt x="0" y="0"/>
                </a:moveTo>
                <a:lnTo>
                  <a:pt x="2717116" y="0"/>
                </a:lnTo>
                <a:lnTo>
                  <a:pt x="2717116" y="1767505"/>
                </a:lnTo>
                <a:cubicBezTo>
                  <a:pt x="2717116" y="1833232"/>
                  <a:pt x="2663833" y="1886515"/>
                  <a:pt x="2598106" y="1886515"/>
                </a:cubicBezTo>
                <a:lnTo>
                  <a:pt x="119010" y="1886515"/>
                </a:lnTo>
                <a:cubicBezTo>
                  <a:pt x="53283" y="1886515"/>
                  <a:pt x="0" y="1833232"/>
                  <a:pt x="0" y="1767505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0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541B3-76B9-4F04-9977-7C237BFF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b="1" cap="none"/>
              <a:t>Different Generations in the Workforce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5AB9831-B6CC-4373-B50C-A76849EF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98131"/>
            <a:ext cx="5475168" cy="44312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Gen Z (1996-2012) – 5% of workforce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Don’t know who the stars will be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Great Recession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Tube, Snap Chat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United States always at war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technology, all the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Student loan debt, college?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Loyal, compassionate, curious, adventuresome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Want great products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3074" name="Picture 2" descr="Image result for youtube">
            <a:extLst>
              <a:ext uri="{FF2B5EF4-FFF2-40B4-BE49-F238E27FC236}">
                <a16:creationId xmlns:a16="http://schemas.microsoft.com/office/drawing/2014/main" xmlns="" id="{BE3AE345-FA68-41F9-9176-69352364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3" y="2887876"/>
            <a:ext cx="2013578" cy="2013578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napchat">
            <a:extLst>
              <a:ext uri="{FF2B5EF4-FFF2-40B4-BE49-F238E27FC236}">
                <a16:creationId xmlns:a16="http://schemas.microsoft.com/office/drawing/2014/main" xmlns="" id="{1ED5D37A-0146-45BD-BFD7-17EB552C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5" y="2420729"/>
            <a:ext cx="2013578" cy="134406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udent loan debt">
            <a:extLst>
              <a:ext uri="{FF2B5EF4-FFF2-40B4-BE49-F238E27FC236}">
                <a16:creationId xmlns:a16="http://schemas.microsoft.com/office/drawing/2014/main" xmlns="" id="{CB34C1FE-0F40-4C18-A52D-E8FEC998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5" y="4024539"/>
            <a:ext cx="2013578" cy="113263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9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616B3DC-C165-433D-9187-62DCC0E31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97E1BF84-9824-4B0E-98DF-F0F7181DD0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xmlns="" id="{A85FA340-7392-4303-9707-A12F45A46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xmlns="" id="{758A9051-2BD9-4868-8B84-344752FA2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xmlns="" id="{58264C49-3539-4CBD-8F11-1106C8B87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DE862133-5C7E-4B32-9786-0B33BC51A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90925F6C-DF03-4707-9176-6049F049B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59BDD-E905-4AC5-9CA8-3C4A9634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417" y="4439602"/>
            <a:ext cx="7504483" cy="112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200" dirty="0"/>
              <a:t>What motivated people in the past will not motivate people in the future!</a:t>
            </a:r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xmlns="" id="{EF3E1F0C-BCD9-491F-A435-D4A48FB43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609600"/>
            <a:ext cx="783336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the point">
            <a:extLst>
              <a:ext uri="{FF2B5EF4-FFF2-40B4-BE49-F238E27FC236}">
                <a16:creationId xmlns:a16="http://schemas.microsoft.com/office/drawing/2014/main" xmlns="" id="{334DC00E-62EA-4E1A-B394-4171F880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31" y="952500"/>
            <a:ext cx="3391418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xmlns="" id="{A2E861A3-F23C-46B8-A38A-4A22E453D9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xmlns="" id="{8BC3D220-643B-4160-B5A9-59DF5D21F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29" name="Freeform 7">
              <a:extLst>
                <a:ext uri="{FF2B5EF4-FFF2-40B4-BE49-F238E27FC236}">
                  <a16:creationId xmlns:a16="http://schemas.microsoft.com/office/drawing/2014/main" xmlns="" id="{B92237DE-D518-4625-8392-66D7084588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xmlns="" id="{F290F0DD-E80A-4263-94E1-A41F57D84C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xmlns="" id="{D78EA7D2-CCEA-435E-873D-36BF0522FF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9DFA731E-D6BB-42CC-AA05-64023DC81F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B00D0483-90FB-4EB4-9770-CA8A310D5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E72DC-22CE-4A73-8309-56A67EB9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916" y="141792"/>
            <a:ext cx="4278928" cy="1752599"/>
          </a:xfrm>
        </p:spPr>
        <p:txBody>
          <a:bodyPr>
            <a:normAutofit/>
          </a:bodyPr>
          <a:lstStyle/>
          <a:p>
            <a:r>
              <a:rPr lang="en-US" b="1" dirty="0"/>
              <a:t>What motivates people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B6EC6-A71E-40A1-8E9B-E3C136AA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090" y="1691503"/>
            <a:ext cx="4390054" cy="480509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</a:t>
            </a:r>
            <a:r>
              <a:rPr lang="en-US" sz="2000" dirty="0"/>
              <a:t>ppreciation or recognition for a job well done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Being in the know about company matters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 understanding attitude from management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Job security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Good wages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Interesting work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Career advancement opportunities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Loyalty from management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Good working conditions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Tactful discipline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79" name="Rounded Rectangle 16">
            <a:extLst>
              <a:ext uri="{FF2B5EF4-FFF2-40B4-BE49-F238E27FC236}">
                <a16:creationId xmlns:a16="http://schemas.microsoft.com/office/drawing/2014/main" xmlns="" id="{DD7EED39-224E-4230-8FD1-B1E1AF6C6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otivation">
            <a:extLst>
              <a:ext uri="{FF2B5EF4-FFF2-40B4-BE49-F238E27FC236}">
                <a16:creationId xmlns:a16="http://schemas.microsoft.com/office/drawing/2014/main" xmlns="" id="{45B76010-CEA4-4CAE-B4CF-0CDF4BBD2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r="19568" b="1"/>
          <a:stretch/>
        </p:blipFill>
        <p:spPr bwMode="auto">
          <a:xfrm>
            <a:off x="6434407" y="1011764"/>
            <a:ext cx="4748460" cy="45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2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D9292-671D-40B5-8D3D-3595C73C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/>
              <a:t>What we do</a:t>
            </a:r>
          </a:p>
        </p:txBody>
      </p:sp>
      <p:pic>
        <p:nvPicPr>
          <p:cNvPr id="2052" name="Picture 4" descr="Image result for benefits">
            <a:extLst>
              <a:ext uri="{FF2B5EF4-FFF2-40B4-BE49-F238E27FC236}">
                <a16:creationId xmlns:a16="http://schemas.microsoft.com/office/drawing/2014/main" xmlns="" id="{E922B5A3-63EC-4902-AF20-5BB16F87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5" y="3297192"/>
            <a:ext cx="3959211" cy="194001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2A930-7956-4EB6-9553-3D479FF6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r>
              <a:rPr lang="en-US" dirty="0"/>
              <a:t>Competitive benefits</a:t>
            </a:r>
          </a:p>
          <a:p>
            <a:r>
              <a:rPr lang="en-US" dirty="0"/>
              <a:t>Competitive pay</a:t>
            </a:r>
          </a:p>
          <a:p>
            <a:r>
              <a:rPr lang="en-US" dirty="0"/>
              <a:t>Longevity compensation</a:t>
            </a:r>
          </a:p>
        </p:txBody>
      </p:sp>
    </p:spTree>
    <p:extLst>
      <p:ext uri="{BB962C8B-B14F-4D97-AF65-F5344CB8AC3E}">
        <p14:creationId xmlns:p14="http://schemas.microsoft.com/office/powerpoint/2010/main" val="218245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498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Corbel</vt:lpstr>
      <vt:lpstr>Parallax</vt:lpstr>
      <vt:lpstr>The HR Knot: Retaining Employees </vt:lpstr>
      <vt:lpstr>Different Generations in the Workforce</vt:lpstr>
      <vt:lpstr>Different Generations in the Workforce</vt:lpstr>
      <vt:lpstr>Different Generations in the Workforce</vt:lpstr>
      <vt:lpstr>Different Generations in the Workforce</vt:lpstr>
      <vt:lpstr>Different Generations in the Workforce</vt:lpstr>
      <vt:lpstr>PowerPoint Presentation</vt:lpstr>
      <vt:lpstr>What motivates people today?</vt:lpstr>
      <vt:lpstr>What we do</vt:lpstr>
      <vt:lpstr>Succession Planning</vt:lpstr>
      <vt:lpstr>What keeps me up at night! A look at our demographics</vt:lpstr>
      <vt:lpstr>What keeps me up at night! A look at our demographics</vt:lpstr>
      <vt:lpstr>The Broad Strokes</vt:lpstr>
      <vt:lpstr>Who Should We Be Succession Planning For?</vt:lpstr>
      <vt:lpstr>Who Can We Succession Plan For?</vt:lpstr>
      <vt:lpstr>Steps for Succession Planning</vt:lpstr>
      <vt:lpstr>Things to Remember</vt:lpstr>
      <vt:lpstr>Role of Human Resources</vt:lpstr>
      <vt:lpstr>What HR Can Do For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HR Knot: Retaining Employees</dc:title>
  <dc:creator>Jennifer Reeve</dc:creator>
  <cp:lastModifiedBy>Dorrie Holland-Sullivan</cp:lastModifiedBy>
  <cp:revision>2</cp:revision>
  <dcterms:created xsi:type="dcterms:W3CDTF">2019-04-08T16:04:18Z</dcterms:created>
  <dcterms:modified xsi:type="dcterms:W3CDTF">2019-04-11T15:53:57Z</dcterms:modified>
</cp:coreProperties>
</file>