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86" r:id="rId11"/>
    <p:sldId id="285" r:id="rId12"/>
    <p:sldId id="268" r:id="rId13"/>
    <p:sldId id="269" r:id="rId14"/>
    <p:sldId id="282" r:id="rId15"/>
    <p:sldId id="283" r:id="rId16"/>
    <p:sldId id="284" r:id="rId17"/>
    <p:sldId id="265" r:id="rId18"/>
    <p:sldId id="266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3.doc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:a16="http://schemas.microsoft.com/office/drawing/2014/main" xmlns="" id="{DFE6DBF9-94F5-4877-B532-D859966E9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4">
            <a:extLst>
              <a:ext uri="{FF2B5EF4-FFF2-40B4-BE49-F238E27FC236}">
                <a16:creationId xmlns:a16="http://schemas.microsoft.com/office/drawing/2014/main" xmlns="" id="{65EBA155-CB71-48F7-8A85-0B293C7739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032" name="Rectangle 76">
            <a:extLst>
              <a:ext uri="{FF2B5EF4-FFF2-40B4-BE49-F238E27FC236}">
                <a16:creationId xmlns:a16="http://schemas.microsoft.com/office/drawing/2014/main" xmlns="" id="{7A9A3980-304B-4116-B0FB-155B054B0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78">
            <a:extLst>
              <a:ext uri="{FF2B5EF4-FFF2-40B4-BE49-F238E27FC236}">
                <a16:creationId xmlns:a16="http://schemas.microsoft.com/office/drawing/2014/main" xmlns="" id="{924FA7CC-8015-40C6-9D92-644E30DCC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D146040E-7E20-4B05-9660-47E254E1A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920BB-C677-48EC-A16B-433B7B08A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50" y="1924049"/>
            <a:ext cx="9015350" cy="2990851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dirty="0"/>
              <a:t>The HR Knot: 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6000" i="1" dirty="0"/>
              <a:t>Recruitment &amp; Selection</a:t>
            </a:r>
            <a:endParaRPr lang="en-US" sz="8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1E07DC-145F-4B70-BFB3-1C7064A889F7}"/>
              </a:ext>
            </a:extLst>
          </p:cNvPr>
          <p:cNvSpPr txBox="1"/>
          <p:nvPr/>
        </p:nvSpPr>
        <p:spPr>
          <a:xfrm>
            <a:off x="64009" y="5797825"/>
            <a:ext cx="524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Presented by Jon </a:t>
            </a:r>
            <a:r>
              <a:rPr lang="en-US" b="1" i="1" dirty="0" err="1"/>
              <a:t>Thummel</a:t>
            </a:r>
            <a:endParaRPr lang="en-US" b="1" i="1" dirty="0"/>
          </a:p>
          <a:p>
            <a:r>
              <a:rPr lang="en-US" b="1" i="1" dirty="0"/>
              <a:t>Director of Geary County Human Resources</a:t>
            </a:r>
          </a:p>
        </p:txBody>
      </p:sp>
      <p:pic>
        <p:nvPicPr>
          <p:cNvPr id="4098" name="Picture 2" descr="https://i.etsystatic.com/7084014/r/il/019233/1216144544/il_fullxfull.1216144544_kh8c.jpg">
            <a:extLst>
              <a:ext uri="{FF2B5EF4-FFF2-40B4-BE49-F238E27FC236}">
                <a16:creationId xmlns:a16="http://schemas.microsoft.com/office/drawing/2014/main" xmlns="" id="{6CF32BDE-47A5-4AF6-B20D-0C15B9CA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188" y="505233"/>
            <a:ext cx="3718560" cy="249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xmlns="" id="{6ADEE641-82E5-423F-B7CA-89E35B298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072" y="3429000"/>
            <a:ext cx="2304544" cy="23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giant yarn knot">
            <a:extLst>
              <a:ext uri="{FF2B5EF4-FFF2-40B4-BE49-F238E27FC236}">
                <a16:creationId xmlns:a16="http://schemas.microsoft.com/office/drawing/2014/main" xmlns="" id="{D68857F0-F0C1-46C2-AAC8-04995252A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334" y="4585660"/>
            <a:ext cx="3317966" cy="22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yarn knot">
            <a:extLst>
              <a:ext uri="{FF2B5EF4-FFF2-40B4-BE49-F238E27FC236}">
                <a16:creationId xmlns:a16="http://schemas.microsoft.com/office/drawing/2014/main" xmlns="" id="{278AADE5-4331-46F5-9114-DBBFA3717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25" y="386173"/>
            <a:ext cx="2703285" cy="20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yarn knot">
            <a:extLst>
              <a:ext uri="{FF2B5EF4-FFF2-40B4-BE49-F238E27FC236}">
                <a16:creationId xmlns:a16="http://schemas.microsoft.com/office/drawing/2014/main" xmlns="" id="{54E5B420-F9A8-481D-B6F0-028FAE44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4" y="416657"/>
            <a:ext cx="1909583" cy="166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yarn knot">
            <a:extLst>
              <a:ext uri="{FF2B5EF4-FFF2-40B4-BE49-F238E27FC236}">
                <a16:creationId xmlns:a16="http://schemas.microsoft.com/office/drawing/2014/main" xmlns="" id="{158C3BE1-5318-4786-AE89-BBF2503DC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4" y="442179"/>
            <a:ext cx="2318303" cy="130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52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E9A575-E1B2-4591-836F-3982E71E6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67" y="1134319"/>
            <a:ext cx="4487050" cy="4269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0EC58B-2DE2-4FFA-A817-68B47991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218" y="780695"/>
            <a:ext cx="6645227" cy="2488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CBE3AD-51C2-4F02-B5D5-90FF460AF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218" y="3764665"/>
            <a:ext cx="6759615" cy="21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74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BA631-814C-4D2C-A716-0CEF3984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Assessment Exercise #2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F327A6-AF77-49C2-A19F-334BA329B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8372" y="2327348"/>
            <a:ext cx="8941027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MINIMUM QUALIFICATIONS</a:t>
            </a:r>
            <a:endParaRPr lang="en-US" dirty="0"/>
          </a:p>
          <a:p>
            <a:pPr lvl="0"/>
            <a:r>
              <a:rPr lang="en-US" dirty="0"/>
              <a:t>High School diploma or GED equivalent.</a:t>
            </a:r>
          </a:p>
          <a:p>
            <a:pPr lvl="0"/>
            <a:r>
              <a:rPr lang="en-US" dirty="0"/>
              <a:t>Two (2) years of experience working in customer service and accountable for money, preferably in an office setting. </a:t>
            </a:r>
          </a:p>
          <a:p>
            <a:pPr lvl="0"/>
            <a:r>
              <a:rPr lang="en-US" dirty="0"/>
              <a:t>Must attain certification in </a:t>
            </a:r>
            <a:r>
              <a:rPr lang="en-US" dirty="0" err="1"/>
              <a:t>MoVRS</a:t>
            </a:r>
            <a:r>
              <a:rPr lang="en-US" dirty="0"/>
              <a:t> System within six months of employment.</a:t>
            </a:r>
          </a:p>
          <a:p>
            <a:pPr lvl="0"/>
            <a:r>
              <a:rPr lang="en-US" dirty="0"/>
              <a:t>One (1) year of experience in Microsoft Office or other similar software required.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7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3FA5BA-0147-4969-85F8-0C6790043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1" y="576010"/>
            <a:ext cx="5843039" cy="564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1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5AC9A7-0B1E-43F2-834F-F19337B35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1" y="165625"/>
            <a:ext cx="7176305" cy="2713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53760F-D621-4340-9A64-40451885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0" y="2986604"/>
            <a:ext cx="7176305" cy="2256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1465B6-1184-4B2B-B8E7-8EE34685F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455" y="3429000"/>
            <a:ext cx="3842552" cy="211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4B7238-3E0F-4291-A587-8425A7E68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423" y="5350618"/>
            <a:ext cx="11001735" cy="139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9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BA631-814C-4D2C-A716-0CEF3984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Assessment Exercise #3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F327A6-AF77-49C2-A19F-334BA329B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8372" y="2327348"/>
            <a:ext cx="8941027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MINIMUM QUALIFICATIONS</a:t>
            </a:r>
            <a:endParaRPr lang="en-US" dirty="0"/>
          </a:p>
          <a:p>
            <a:pPr lvl="0"/>
            <a:r>
              <a:rPr lang="en-US" dirty="0"/>
              <a:t>High School diploma or GED equivalent.</a:t>
            </a:r>
          </a:p>
          <a:p>
            <a:pPr lvl="0"/>
            <a:r>
              <a:rPr lang="en-US" dirty="0"/>
              <a:t>Two (2) years of experience working in customer service and accountable for money, preferably in an office setting. </a:t>
            </a:r>
          </a:p>
          <a:p>
            <a:pPr lvl="0"/>
            <a:r>
              <a:rPr lang="en-US" dirty="0"/>
              <a:t>Must attain certification in </a:t>
            </a:r>
            <a:r>
              <a:rPr lang="en-US" dirty="0" err="1"/>
              <a:t>MoVRS</a:t>
            </a:r>
            <a:r>
              <a:rPr lang="en-US" dirty="0"/>
              <a:t> System within six months of employment.</a:t>
            </a:r>
          </a:p>
          <a:p>
            <a:pPr lvl="0"/>
            <a:r>
              <a:rPr lang="en-US" dirty="0"/>
              <a:t>One (1) year of experience in Microsoft Office or other similar software required.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18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28617B-AE05-4B01-997A-F4C10D767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79" y="256342"/>
            <a:ext cx="3672925" cy="2672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7B3539-F3F8-4F79-AD16-E719C40C2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221" y="4462793"/>
            <a:ext cx="3785600" cy="2271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4F46B9-F37A-411F-8DE3-6F883A266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156" y="2084812"/>
            <a:ext cx="3882665" cy="2271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1EC3EE-F442-4C62-A223-1C11FDE6B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5780" y="4431002"/>
            <a:ext cx="3104943" cy="2351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14293A-97D1-49CE-996F-B14FB62043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104" y="1212717"/>
            <a:ext cx="2964447" cy="1682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C5646F-C1CA-4340-8FE4-918686051E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104" y="2748679"/>
            <a:ext cx="4202597" cy="16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7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EC46DC-6D66-43B5-A54D-37C626272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28" y="4525782"/>
            <a:ext cx="6690166" cy="22461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E26AD7-38B2-4557-A47F-209CA0145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28" y="2390783"/>
            <a:ext cx="6690167" cy="20764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544E9B-4FC8-4FB5-ADC6-B303C478C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28" y="274572"/>
            <a:ext cx="7002684" cy="2086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C7347F-ADD6-42EC-B8B5-94950B611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28" y="86112"/>
            <a:ext cx="1347606" cy="49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84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BA631-814C-4D2C-A716-0CEF3984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Assessment Exercise #4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F327A6-AF77-49C2-A19F-334BA329B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8372" y="2327348"/>
            <a:ext cx="8941027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MINIMUM QUALIFICATIONS</a:t>
            </a:r>
            <a:endParaRPr lang="en-US" dirty="0"/>
          </a:p>
          <a:p>
            <a:pPr lvl="0"/>
            <a:r>
              <a:rPr lang="en-US" dirty="0"/>
              <a:t>High School diploma or GED equivalent.</a:t>
            </a:r>
          </a:p>
          <a:p>
            <a:pPr lvl="0"/>
            <a:r>
              <a:rPr lang="en-US" dirty="0"/>
              <a:t>Two (2) years of experience working in customer service and accountable for money, preferably in an office setting. </a:t>
            </a:r>
          </a:p>
          <a:p>
            <a:pPr lvl="0"/>
            <a:r>
              <a:rPr lang="en-US" dirty="0"/>
              <a:t>Must attain certification in </a:t>
            </a:r>
            <a:r>
              <a:rPr lang="en-US" dirty="0" err="1"/>
              <a:t>MoVRS</a:t>
            </a:r>
            <a:r>
              <a:rPr lang="en-US" dirty="0"/>
              <a:t> System within six months of employment.</a:t>
            </a:r>
          </a:p>
          <a:p>
            <a:pPr lvl="0"/>
            <a:r>
              <a:rPr lang="en-US" dirty="0"/>
              <a:t>One (1) year of experience in Microsoft Office or other similar software required.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1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D25264-E4F8-4934-8F18-B28662F01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357" y="437228"/>
            <a:ext cx="5067300" cy="2228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F0ED11-96DC-4737-942C-006145A9F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7" y="332135"/>
            <a:ext cx="5829300" cy="2907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0CC935-A06E-49C4-90FD-0638393FB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47" y="3427915"/>
            <a:ext cx="9392478" cy="29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03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42B34-4867-4FBB-AF58-8D652DE98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Interviews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27E40C2F-160F-40F7-A31F-F11BD2E3E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9320928" cy="111768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Finally, the fun? part!</a:t>
            </a:r>
          </a:p>
        </p:txBody>
      </p:sp>
    </p:spTree>
    <p:extLst>
      <p:ext uri="{BB962C8B-B14F-4D97-AF65-F5344CB8AC3E}">
        <p14:creationId xmlns:p14="http://schemas.microsoft.com/office/powerpoint/2010/main" val="787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92BA46-EB2F-4A97-B901-0EDEA1D4E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sz="5400"/>
              <a:t>Job Descriptions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8C622A-0F46-4204-955E-40FDE3CB4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/>
          <a:lstStyle/>
          <a:p>
            <a:r>
              <a:rPr lang="en-US" sz="3200" dirty="0"/>
              <a:t>The key to the whole employment process</a:t>
            </a:r>
          </a:p>
          <a:p>
            <a:r>
              <a:rPr lang="en-US" sz="3200" dirty="0"/>
              <a:t>Only BFOQs</a:t>
            </a:r>
          </a:p>
          <a:p>
            <a:r>
              <a:rPr lang="en-US" sz="3200" dirty="0"/>
              <a:t>Elements</a:t>
            </a:r>
          </a:p>
          <a:p>
            <a:pPr lvl="1"/>
            <a:r>
              <a:rPr lang="en-US" sz="2400" dirty="0"/>
              <a:t>Description of the Job</a:t>
            </a:r>
          </a:p>
          <a:p>
            <a:pPr lvl="1"/>
            <a:r>
              <a:rPr lang="en-US" sz="2400" dirty="0"/>
              <a:t>KSAs</a:t>
            </a:r>
          </a:p>
          <a:p>
            <a:pPr lvl="1"/>
            <a:r>
              <a:rPr lang="en-US" sz="2400" dirty="0"/>
              <a:t>Physical Requirements</a:t>
            </a:r>
          </a:p>
          <a:p>
            <a:pPr lvl="1"/>
            <a:r>
              <a:rPr lang="en-US" sz="2400" dirty="0"/>
              <a:t>Minimum Qualifications</a:t>
            </a:r>
          </a:p>
          <a:p>
            <a:pPr lvl="1"/>
            <a:endParaRPr lang="en-US" dirty="0"/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xmlns="" id="{8F4E1969-82ED-4FB5-8D0D-800C8F99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3429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860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3FECAD23-900F-4F1B-A441-6A68749F8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57943801-CAEC-4F98-9332-2A4D912846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8A233090-6C39-4F59-8A0F-86F011A7EE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84DCAA0-4BF1-4FB9-97BA-D6BA630419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613335-D345-4752-964D-CD7D02032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/>
              <a:t>Preparation is the key!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9BC2FEA5-B399-458A-8393-E06CE40DB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D4BE78-107C-4B2E-B198-137E5005C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6423211" cy="3911527"/>
          </a:xfrm>
        </p:spPr>
        <p:txBody>
          <a:bodyPr>
            <a:normAutofit/>
          </a:bodyPr>
          <a:lstStyle/>
          <a:p>
            <a:r>
              <a:rPr lang="en-US" sz="3200" dirty="0"/>
              <a:t>Who will interview</a:t>
            </a:r>
          </a:p>
          <a:p>
            <a:pPr lvl="1"/>
            <a:r>
              <a:rPr lang="en-US" sz="2400" dirty="0"/>
              <a:t>Supervisor</a:t>
            </a:r>
          </a:p>
          <a:p>
            <a:pPr lvl="1"/>
            <a:r>
              <a:rPr lang="en-US" sz="2400" dirty="0"/>
              <a:t>Human Resources</a:t>
            </a:r>
          </a:p>
          <a:p>
            <a:pPr lvl="1"/>
            <a:r>
              <a:rPr lang="en-US" sz="2400" dirty="0"/>
              <a:t>Community members</a:t>
            </a:r>
          </a:p>
          <a:p>
            <a:pPr lvl="1"/>
            <a:r>
              <a:rPr lang="en-US" sz="2400" dirty="0"/>
              <a:t>Technical Advisors</a:t>
            </a:r>
          </a:p>
          <a:p>
            <a:pPr lvl="1"/>
            <a:r>
              <a:rPr lang="en-US" sz="2400" dirty="0"/>
              <a:t>Peers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Questions</a:t>
            </a:r>
          </a:p>
          <a:p>
            <a:pPr marL="228600" lvl="1"/>
            <a:r>
              <a:rPr lang="en-US" sz="3200" dirty="0"/>
              <a:t>Scoring</a:t>
            </a:r>
          </a:p>
        </p:txBody>
      </p:sp>
      <p:pic>
        <p:nvPicPr>
          <p:cNvPr id="7174" name="Picture 6" descr="Image result for preparing for an interview">
            <a:extLst>
              <a:ext uri="{FF2B5EF4-FFF2-40B4-BE49-F238E27FC236}">
                <a16:creationId xmlns:a16="http://schemas.microsoft.com/office/drawing/2014/main" xmlns="" id="{F5BF7BF8-293F-4810-9F25-9427FAD7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91" y="1749761"/>
            <a:ext cx="3358478" cy="3358478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7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60C0D-2619-4A0D-9BF8-F6FF8A2E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Interview Form &amp; 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F6C7BFD-4357-4EC8-A113-A0863A2BD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40" y="1812750"/>
            <a:ext cx="3676512" cy="502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DE41C5-5342-4C28-94FE-11972FF32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116" y="1817027"/>
            <a:ext cx="3838575" cy="502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F9F196-FB47-4306-94F9-BE64863F2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655" y="3010477"/>
            <a:ext cx="38385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2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2F1FC-E226-427C-9C12-A625FA85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More About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1355D8-2058-4EAD-9C99-ACBF2A58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74947"/>
            <a:ext cx="9613861" cy="429252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Title VII</a:t>
            </a:r>
          </a:p>
          <a:p>
            <a:r>
              <a:rPr lang="en-US" sz="3200" dirty="0"/>
              <a:t>ADA</a:t>
            </a:r>
          </a:p>
          <a:p>
            <a:r>
              <a:rPr lang="en-US" sz="3200" dirty="0"/>
              <a:t>The WORST question to ask to build rapport!</a:t>
            </a:r>
          </a:p>
          <a:p>
            <a:pPr lvl="1"/>
            <a:r>
              <a:rPr lang="en-US" sz="2800" dirty="0"/>
              <a:t>Tell me about yourself.</a:t>
            </a:r>
          </a:p>
          <a:p>
            <a:pPr lvl="2"/>
            <a:r>
              <a:rPr lang="en-US" sz="2000" dirty="0"/>
              <a:t>I am a life-long Kansan who grew up on the family farm in Jewell County.  After high school I attended Kansas State University where I obtained a Bachelor’s degree in Political Science and a Master’s degree in Public Administration with an emphasis in Public Personnel Administration.  I have worked in all three sectors: not-for-profit, for profit and government.  I have over 20 years of experience working in government mostly at the county level.  I have a lovely wife, Karen, and three daughters, Heather, Jessica and Megan.  I enjoy making hardwood furniture in my spare time.  I am currently the Director of Human Resources for Geary County.</a:t>
            </a:r>
          </a:p>
        </p:txBody>
      </p:sp>
    </p:spTree>
    <p:extLst>
      <p:ext uri="{BB962C8B-B14F-4D97-AF65-F5344CB8AC3E}">
        <p14:creationId xmlns:p14="http://schemas.microsoft.com/office/powerpoint/2010/main" val="333039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60B0A0-D179-423A-84A8-77C3AB6C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Other Illegal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965E7D-7884-41BB-82BF-8874FC1A8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07" y="2164465"/>
            <a:ext cx="8394230" cy="44678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 you own your own home or rent?</a:t>
            </a:r>
          </a:p>
          <a:p>
            <a:r>
              <a:rPr lang="en-US" dirty="0"/>
              <a:t>When did you graduate from high school?</a:t>
            </a:r>
          </a:p>
          <a:p>
            <a:r>
              <a:rPr lang="en-US" dirty="0"/>
              <a:t>Are you a U.S. citizen?</a:t>
            </a:r>
          </a:p>
          <a:p>
            <a:r>
              <a:rPr lang="en-US" dirty="0"/>
              <a:t>Have you ever suffered a workplace injury?</a:t>
            </a:r>
          </a:p>
          <a:p>
            <a:r>
              <a:rPr lang="en-US" dirty="0"/>
              <a:t>Where did you graduate from high school?</a:t>
            </a:r>
          </a:p>
          <a:p>
            <a:r>
              <a:rPr lang="en-US" dirty="0"/>
              <a:t>Are you married?</a:t>
            </a:r>
          </a:p>
          <a:p>
            <a:r>
              <a:rPr lang="en-US" dirty="0"/>
              <a:t>Are you pregnant?</a:t>
            </a:r>
          </a:p>
          <a:p>
            <a:r>
              <a:rPr lang="en-US" dirty="0"/>
              <a:t>Do you have children? Are you planning to have children?</a:t>
            </a:r>
          </a:p>
          <a:p>
            <a:r>
              <a:rPr lang="en-US" dirty="0"/>
              <a:t>How tall are you?</a:t>
            </a:r>
          </a:p>
          <a:p>
            <a:r>
              <a:rPr lang="en-US" dirty="0"/>
              <a:t>What sorority were you in?</a:t>
            </a:r>
          </a:p>
          <a:p>
            <a:r>
              <a:rPr lang="en-US" dirty="0"/>
              <a:t>Who is your pastor?</a:t>
            </a:r>
          </a:p>
          <a:p>
            <a:r>
              <a:rPr lang="en-US" dirty="0"/>
              <a:t>What gender do you identify as?</a:t>
            </a:r>
          </a:p>
        </p:txBody>
      </p:sp>
      <p:pic>
        <p:nvPicPr>
          <p:cNvPr id="8196" name="Picture 4" descr="Image result for illegal questions">
            <a:extLst>
              <a:ext uri="{FF2B5EF4-FFF2-40B4-BE49-F238E27FC236}">
                <a16:creationId xmlns:a16="http://schemas.microsoft.com/office/drawing/2014/main" xmlns="" id="{ACF87281-661A-4704-B247-3E487B81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234" y="2610300"/>
            <a:ext cx="2548180" cy="32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61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D8DD84-EF27-4FD0-9861-E51B3477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Holding the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AB076C-48A8-48D8-85B1-E926CFC90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804" y="2336872"/>
            <a:ext cx="7500395" cy="3959755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No more than 6 in a day; preference is 4.</a:t>
            </a:r>
          </a:p>
          <a:p>
            <a:r>
              <a:rPr lang="en-US" sz="3200" dirty="0"/>
              <a:t>Who will ask the questions?</a:t>
            </a:r>
          </a:p>
          <a:p>
            <a:r>
              <a:rPr lang="en-US" sz="3200" dirty="0"/>
              <a:t>Keep it all structured and moving along.</a:t>
            </a:r>
          </a:p>
          <a:p>
            <a:r>
              <a:rPr lang="en-US" sz="3200" dirty="0"/>
              <a:t>No side bar conversations between members.</a:t>
            </a:r>
          </a:p>
          <a:p>
            <a:r>
              <a:rPr lang="en-US" sz="3200" dirty="0"/>
              <a:t>Germane follow-up questions only</a:t>
            </a:r>
            <a:r>
              <a:rPr lang="en-US" dirty="0"/>
              <a:t>.</a:t>
            </a:r>
          </a:p>
          <a:p>
            <a:pPr lvl="1"/>
            <a:r>
              <a:rPr lang="en-US" sz="2600" dirty="0"/>
              <a:t>Clarifications-more in depth</a:t>
            </a:r>
          </a:p>
        </p:txBody>
      </p:sp>
      <p:pic>
        <p:nvPicPr>
          <p:cNvPr id="4" name="Picture 2" descr="Image result for interview pictures">
            <a:extLst>
              <a:ext uri="{FF2B5EF4-FFF2-40B4-BE49-F238E27FC236}">
                <a16:creationId xmlns:a16="http://schemas.microsoft.com/office/drawing/2014/main" xmlns="" id="{314C43A0-F5C5-42AB-97C9-D2754070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184908"/>
            <a:ext cx="3954683" cy="1838927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464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49FE4-6744-4A31-A700-08C150E1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Ending the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00ED2F-31A7-401D-8622-F969B8EB0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Don’t make promises!</a:t>
            </a:r>
          </a:p>
          <a:p>
            <a:r>
              <a:rPr lang="en-US" sz="3200" dirty="0"/>
              <a:t>Give a copy of benefits, if possible and needed.</a:t>
            </a:r>
          </a:p>
          <a:p>
            <a:r>
              <a:rPr lang="en-US" sz="3200" dirty="0"/>
              <a:t>Make sure you follow up with candidates.</a:t>
            </a:r>
          </a:p>
        </p:txBody>
      </p:sp>
    </p:spTree>
    <p:extLst>
      <p:ext uri="{BB962C8B-B14F-4D97-AF65-F5344CB8AC3E}">
        <p14:creationId xmlns:p14="http://schemas.microsoft.com/office/powerpoint/2010/main" val="400003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DED550-2EC6-477D-8639-A68C4E8B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sz="5400"/>
              <a:t>Extending an Offer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0DA146-9FDA-42EC-937D-DAF02B389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339" y="2336873"/>
            <a:ext cx="9514389" cy="3137952"/>
          </a:xfrm>
        </p:spPr>
        <p:txBody>
          <a:bodyPr>
            <a:normAutofit/>
          </a:bodyPr>
          <a:lstStyle/>
          <a:p>
            <a:r>
              <a:rPr lang="en-US" sz="3200" dirty="0"/>
              <a:t>Make sure they understand it is just an offer contingent upon passing all background checks.</a:t>
            </a:r>
          </a:p>
          <a:p>
            <a:r>
              <a:rPr lang="en-US" sz="3200" dirty="0"/>
              <a:t>Want to think about it or negotiate?</a:t>
            </a:r>
          </a:p>
          <a:p>
            <a:pPr lvl="1"/>
            <a:r>
              <a:rPr lang="en-US" sz="2800" dirty="0"/>
              <a:t>Keep time frames short.</a:t>
            </a:r>
          </a:p>
        </p:txBody>
      </p:sp>
      <p:pic>
        <p:nvPicPr>
          <p:cNvPr id="10242" name="Picture 2" descr="Image result for extending a job offer">
            <a:extLst>
              <a:ext uri="{FF2B5EF4-FFF2-40B4-BE49-F238E27FC236}">
                <a16:creationId xmlns:a16="http://schemas.microsoft.com/office/drawing/2014/main" xmlns="" id="{64D45B5B-DDF4-40A5-9ACA-F09283680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2" y="4567915"/>
            <a:ext cx="3114862" cy="20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01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12EE46-0BC8-4A12-9BFB-EA3EACEF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Background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8361EB-84E8-416D-BAEA-FF1F11A53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42" y="2336872"/>
            <a:ext cx="7720314" cy="3936605"/>
          </a:xfrm>
        </p:spPr>
        <p:txBody>
          <a:bodyPr>
            <a:normAutofit/>
          </a:bodyPr>
          <a:lstStyle/>
          <a:p>
            <a:r>
              <a:rPr lang="en-US" sz="3200" dirty="0"/>
              <a:t>All background checks are conducted post-offer.</a:t>
            </a:r>
          </a:p>
          <a:p>
            <a:pPr lvl="1"/>
            <a:r>
              <a:rPr lang="en-US" sz="2400" dirty="0"/>
              <a:t>Credit</a:t>
            </a:r>
          </a:p>
          <a:p>
            <a:pPr lvl="1"/>
            <a:r>
              <a:rPr lang="en-US" sz="2400" dirty="0"/>
              <a:t>Criminal</a:t>
            </a:r>
          </a:p>
          <a:p>
            <a:pPr lvl="1"/>
            <a:r>
              <a:rPr lang="en-US" sz="2400" dirty="0"/>
              <a:t>Transcripts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Drug screens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Reference check</a:t>
            </a:r>
          </a:p>
          <a:p>
            <a:pPr marL="228600" lvl="1">
              <a:spcBef>
                <a:spcPts val="1000"/>
              </a:spcBef>
            </a:pPr>
            <a:endParaRPr lang="en-US" sz="3200" dirty="0"/>
          </a:p>
        </p:txBody>
      </p:sp>
      <p:pic>
        <p:nvPicPr>
          <p:cNvPr id="11266" name="Picture 2" descr="Image result for background check">
            <a:extLst>
              <a:ext uri="{FF2B5EF4-FFF2-40B4-BE49-F238E27FC236}">
                <a16:creationId xmlns:a16="http://schemas.microsoft.com/office/drawing/2014/main" xmlns="" id="{13AC1A19-EF94-4AB3-B143-5518B6A4E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77" y="3540570"/>
            <a:ext cx="3518705" cy="265131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569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7FBFF8-A7F1-4D35-ACAB-2CF8EB40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Getting the Employee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A9EE01-9295-4384-A0D2-C09E606C0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Orientation (formal vs informal)</a:t>
            </a:r>
          </a:p>
          <a:p>
            <a:r>
              <a:rPr lang="en-US" sz="3200" dirty="0"/>
              <a:t>Remember to send your new hire’s name to the Kansas New Hire Directory (Deadbeat Parent’s List)</a:t>
            </a:r>
          </a:p>
        </p:txBody>
      </p:sp>
    </p:spTree>
    <p:extLst>
      <p:ext uri="{BB962C8B-B14F-4D97-AF65-F5344CB8AC3E}">
        <p14:creationId xmlns:p14="http://schemas.microsoft.com/office/powerpoint/2010/main" val="176116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70">
            <a:extLst>
              <a:ext uri="{FF2B5EF4-FFF2-40B4-BE49-F238E27FC236}">
                <a16:creationId xmlns:a16="http://schemas.microsoft.com/office/drawing/2014/main" xmlns="" id="{7A865E47-4365-4F21-B8EA-13B2C12BCB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0CE24988-BB27-40E5-A961-9FA7ED0DB9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93" name="Picture 72">
              <a:extLst>
                <a:ext uri="{FF2B5EF4-FFF2-40B4-BE49-F238E27FC236}">
                  <a16:creationId xmlns:a16="http://schemas.microsoft.com/office/drawing/2014/main" xmlns="" id="{80BDE80E-ADE0-4E16-8F80-306A15F4D3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2AC1DD-EC56-4D66-8E9C-4FAC41B9F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2336873"/>
            <a:ext cx="5474300" cy="3599316"/>
          </a:xfrm>
        </p:spPr>
        <p:txBody>
          <a:bodyPr>
            <a:normAutofit/>
          </a:bodyPr>
          <a:lstStyle/>
          <a:p>
            <a:r>
              <a:rPr lang="en-US" dirty="0"/>
              <a:t>Title VII of the Civil Rights Act</a:t>
            </a:r>
          </a:p>
          <a:p>
            <a:r>
              <a:rPr lang="en-US" dirty="0"/>
              <a:t>Age Discrimination in Employment Act</a:t>
            </a:r>
          </a:p>
          <a:p>
            <a:r>
              <a:rPr lang="en-US" dirty="0"/>
              <a:t>Equal Pay Act</a:t>
            </a:r>
          </a:p>
          <a:p>
            <a:r>
              <a:rPr lang="en-US" dirty="0"/>
              <a:t>KPDA</a:t>
            </a:r>
          </a:p>
          <a:p>
            <a:r>
              <a:rPr lang="en-US" dirty="0"/>
              <a:t>ADA</a:t>
            </a:r>
          </a:p>
          <a:p>
            <a:r>
              <a:rPr lang="en-US" dirty="0"/>
              <a:t>FLSA</a:t>
            </a:r>
          </a:p>
          <a:p>
            <a:r>
              <a:rPr lang="en-US" dirty="0"/>
              <a:t>FMCSA</a:t>
            </a:r>
          </a:p>
        </p:txBody>
      </p:sp>
      <p:pic>
        <p:nvPicPr>
          <p:cNvPr id="12290" name="Picture 2" descr="Image result for laws">
            <a:extLst>
              <a:ext uri="{FF2B5EF4-FFF2-40B4-BE49-F238E27FC236}">
                <a16:creationId xmlns:a16="http://schemas.microsoft.com/office/drawing/2014/main" xmlns="" id="{E631B67D-ACAE-46BE-A6AD-7044E3B8C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6" r="7200" b="1"/>
          <a:stretch/>
        </p:blipFill>
        <p:spPr bwMode="auto">
          <a:xfrm>
            <a:off x="6096000" y="10"/>
            <a:ext cx="609282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74">
            <a:extLst>
              <a:ext uri="{FF2B5EF4-FFF2-40B4-BE49-F238E27FC236}">
                <a16:creationId xmlns:a16="http://schemas.microsoft.com/office/drawing/2014/main" xmlns="" id="{13BC1C09-8FD1-4619-B317-E9EED5E55D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6EF443-32E6-428A-AF4F-A6E06349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Laws that Impact Hiring</a:t>
            </a:r>
          </a:p>
        </p:txBody>
      </p:sp>
      <p:pic>
        <p:nvPicPr>
          <p:cNvPr id="12295" name="Picture 76">
            <a:extLst>
              <a:ext uri="{FF2B5EF4-FFF2-40B4-BE49-F238E27FC236}">
                <a16:creationId xmlns:a16="http://schemas.microsoft.com/office/drawing/2014/main" xmlns="" id="{D3143E80-C928-46DB-9299-0BD06348A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9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000ECB45-C7FA-4C3D-B9A7-AC3E4C88E9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479957"/>
              </p:ext>
            </p:extLst>
          </p:nvPr>
        </p:nvGraphicFramePr>
        <p:xfrm>
          <a:off x="350709" y="392566"/>
          <a:ext cx="4771798" cy="610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Document" r:id="rId4" imgW="6414199" imgH="7737376" progId="Word.Document.12">
                  <p:embed/>
                </p:oleObj>
              </mc:Choice>
              <mc:Fallback>
                <p:oleObj name="Document" r:id="rId4" imgW="6414199" imgH="77373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709" y="392566"/>
                        <a:ext cx="4771798" cy="6105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0604E530-9D52-4ED7-AE45-819B7D95F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69566"/>
              </p:ext>
            </p:extLst>
          </p:nvPr>
        </p:nvGraphicFramePr>
        <p:xfrm>
          <a:off x="6253617" y="392566"/>
          <a:ext cx="4978968" cy="597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Document" r:id="rId7" imgW="6414199" imgH="7691307" progId="Word.Document.12">
                  <p:embed/>
                </p:oleObj>
              </mc:Choice>
              <mc:Fallback>
                <p:oleObj name="Document" r:id="rId7" imgW="6414199" imgH="76913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53617" y="392566"/>
                        <a:ext cx="4978968" cy="597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388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9DEE94DA-14F4-4B90-9CF9-C25C8CBC5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601165"/>
              </p:ext>
            </p:extLst>
          </p:nvPr>
        </p:nvGraphicFramePr>
        <p:xfrm>
          <a:off x="3281136" y="375693"/>
          <a:ext cx="5813082" cy="6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Document" r:id="rId4" imgW="6414199" imgH="6736822" progId="Word.Document.12">
                  <p:embed/>
                </p:oleObj>
              </mc:Choice>
              <mc:Fallback>
                <p:oleObj name="Document" r:id="rId4" imgW="6414199" imgH="67368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81136" y="375693"/>
                        <a:ext cx="5813082" cy="610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71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07041F-E0A6-46A4-95F6-1E0A7CB6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Minimum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76A3CC-E972-4200-B0CF-4716DCB50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MINIMUM QUALIFICATIONS</a:t>
            </a:r>
            <a:endParaRPr lang="en-US" dirty="0"/>
          </a:p>
          <a:p>
            <a:pPr lvl="0"/>
            <a:r>
              <a:rPr lang="en-US" dirty="0"/>
              <a:t>High School diploma or GED equivalent.</a:t>
            </a:r>
          </a:p>
          <a:p>
            <a:pPr lvl="0"/>
            <a:r>
              <a:rPr lang="en-US" dirty="0"/>
              <a:t>Two (2) years of experience working in customer service and accountable for money, preferably in an office setting. </a:t>
            </a:r>
          </a:p>
          <a:p>
            <a:pPr lvl="0"/>
            <a:r>
              <a:rPr lang="en-US" dirty="0"/>
              <a:t>Must attain certification in </a:t>
            </a:r>
            <a:r>
              <a:rPr lang="en-US" dirty="0" err="1"/>
              <a:t>MoVRS</a:t>
            </a:r>
            <a:r>
              <a:rPr lang="en-US" dirty="0"/>
              <a:t> System within six months of employment.</a:t>
            </a:r>
          </a:p>
          <a:p>
            <a:pPr lvl="0"/>
            <a:r>
              <a:rPr lang="en-US" dirty="0"/>
              <a:t>One (1) year of experience in Microsoft Office or other similar software required.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27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D6CF2-630F-497F-B364-CCAEF2253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Develop Recruitment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AA6B71-5175-4292-B2A7-6C4E40EB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630" y="2114549"/>
            <a:ext cx="6261905" cy="44728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THINGS TO CONSIDER:</a:t>
            </a:r>
          </a:p>
          <a:p>
            <a:r>
              <a:rPr lang="en-US" sz="3200" dirty="0"/>
              <a:t>Budget</a:t>
            </a:r>
          </a:p>
          <a:p>
            <a:r>
              <a:rPr lang="en-US" sz="3200" dirty="0"/>
              <a:t>Advertising: When and Where</a:t>
            </a:r>
          </a:p>
          <a:p>
            <a:pPr lvl="1"/>
            <a:r>
              <a:rPr lang="en-US" dirty="0"/>
              <a:t>KAC Newsletter</a:t>
            </a:r>
          </a:p>
          <a:p>
            <a:pPr lvl="1"/>
            <a:r>
              <a:rPr lang="en-US" dirty="0"/>
              <a:t>Publications</a:t>
            </a:r>
          </a:p>
          <a:p>
            <a:pPr lvl="1"/>
            <a:r>
              <a:rPr lang="en-US" dirty="0"/>
              <a:t>Newspaper</a:t>
            </a:r>
          </a:p>
          <a:p>
            <a:pPr lvl="1"/>
            <a:r>
              <a:rPr lang="en-US" dirty="0"/>
              <a:t>Job Boards</a:t>
            </a:r>
          </a:p>
          <a:p>
            <a:pPr lvl="1"/>
            <a:r>
              <a:rPr lang="en-US" dirty="0"/>
              <a:t>Social Media</a:t>
            </a:r>
          </a:p>
          <a:p>
            <a:pPr marL="228600" lvl="1">
              <a:spcBef>
                <a:spcPts val="1000"/>
              </a:spcBef>
            </a:pPr>
            <a:r>
              <a:rPr lang="en-US" sz="3500" dirty="0"/>
              <a:t>Using a Search Firm</a:t>
            </a:r>
          </a:p>
          <a:p>
            <a:pPr marL="228600" lvl="1">
              <a:spcBef>
                <a:spcPts val="1000"/>
              </a:spcBef>
            </a:pPr>
            <a:r>
              <a:rPr lang="en-US" sz="3500" dirty="0"/>
              <a:t>Timeline</a:t>
            </a:r>
          </a:p>
          <a:p>
            <a:pPr marL="228600" lvl="1">
              <a:spcBef>
                <a:spcPts val="1000"/>
              </a:spcBef>
            </a:pPr>
            <a:r>
              <a:rPr lang="en-US" sz="3500" dirty="0"/>
              <a:t>Job Fairs</a:t>
            </a:r>
          </a:p>
        </p:txBody>
      </p:sp>
      <p:pic>
        <p:nvPicPr>
          <p:cNvPr id="13314" name="Picture 2" descr="Image result for recruitment">
            <a:extLst>
              <a:ext uri="{FF2B5EF4-FFF2-40B4-BE49-F238E27FC236}">
                <a16:creationId xmlns:a16="http://schemas.microsoft.com/office/drawing/2014/main" xmlns="" id="{BFC795C1-ABE5-4756-9C73-A10001207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1" y="3225719"/>
            <a:ext cx="4561389" cy="197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6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9669F9-A9B5-4E53-AE9B-AE28D7CB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/>
              <a:t>Collection &amp; Processing of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2C77CB-9E2D-4540-BC19-E1B08724C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745" y="2505456"/>
            <a:ext cx="5120404" cy="3599316"/>
          </a:xfrm>
        </p:spPr>
        <p:txBody>
          <a:bodyPr/>
          <a:lstStyle/>
          <a:p>
            <a:r>
              <a:rPr lang="en-US" sz="3200" dirty="0"/>
              <a:t>Websites</a:t>
            </a:r>
          </a:p>
          <a:p>
            <a:r>
              <a:rPr lang="en-US" sz="3200" dirty="0"/>
              <a:t>Paper Applications</a:t>
            </a:r>
          </a:p>
          <a:p>
            <a:r>
              <a:rPr lang="en-US" sz="3200" dirty="0"/>
              <a:t>Resumes only</a:t>
            </a:r>
          </a:p>
          <a:p>
            <a:endParaRPr lang="en-US" dirty="0"/>
          </a:p>
        </p:txBody>
      </p:sp>
      <p:pic>
        <p:nvPicPr>
          <p:cNvPr id="4098" name="Picture 2" descr="Image result for resume cartoon">
            <a:extLst>
              <a:ext uri="{FF2B5EF4-FFF2-40B4-BE49-F238E27FC236}">
                <a16:creationId xmlns:a16="http://schemas.microsoft.com/office/drawing/2014/main" xmlns="" id="{2FAB70D8-D3A0-493C-82A6-BB481660F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81" y="3118445"/>
            <a:ext cx="3390901" cy="27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6FDA1F-484B-4E2D-8E7B-03ED552E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/>
              <a:t>Assessing Qualifications of Applicants</a:t>
            </a:r>
          </a:p>
        </p:txBody>
      </p:sp>
      <p:pic>
        <p:nvPicPr>
          <p:cNvPr id="5122" name="Picture 2" descr="Image result for qualification checklist">
            <a:extLst>
              <a:ext uri="{FF2B5EF4-FFF2-40B4-BE49-F238E27FC236}">
                <a16:creationId xmlns:a16="http://schemas.microsoft.com/office/drawing/2014/main" xmlns="" id="{B0ACA669-5E17-4C07-9C22-94CBF7F172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3347546"/>
            <a:ext cx="2739154" cy="18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4A32CC-D11C-440A-8BC9-78DA31ABB66B}"/>
              </a:ext>
            </a:extLst>
          </p:cNvPr>
          <p:cNvSpPr txBox="1"/>
          <p:nvPr/>
        </p:nvSpPr>
        <p:spPr>
          <a:xfrm>
            <a:off x="4116367" y="2902062"/>
            <a:ext cx="697073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Who will assess the qualifications?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Recommend one person for consistency.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Hard or technical jobs.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4013657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BA631-814C-4D2C-A716-0CEF3984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Assessment Exercise #1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F327A6-AF77-49C2-A19F-334BA329B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8372" y="2327348"/>
            <a:ext cx="8941027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MINIMUM QUALIFICATIONS</a:t>
            </a:r>
            <a:endParaRPr lang="en-US" dirty="0"/>
          </a:p>
          <a:p>
            <a:pPr lvl="0"/>
            <a:r>
              <a:rPr lang="en-US" dirty="0"/>
              <a:t>High School diploma or GED equivalent.</a:t>
            </a:r>
          </a:p>
          <a:p>
            <a:pPr lvl="0"/>
            <a:r>
              <a:rPr lang="en-US" dirty="0"/>
              <a:t>Two (2) years of experience working in customer service and accountable for money, preferably in an office setting. </a:t>
            </a:r>
          </a:p>
          <a:p>
            <a:pPr lvl="0"/>
            <a:r>
              <a:rPr lang="en-US" dirty="0"/>
              <a:t>Must attain certification in </a:t>
            </a:r>
            <a:r>
              <a:rPr lang="en-US" dirty="0" err="1"/>
              <a:t>MoVRS</a:t>
            </a:r>
            <a:r>
              <a:rPr lang="en-US" dirty="0"/>
              <a:t> System within six months of employment.</a:t>
            </a:r>
          </a:p>
          <a:p>
            <a:pPr lvl="0"/>
            <a:r>
              <a:rPr lang="en-US" dirty="0"/>
              <a:t>One (1) year of experience in Microsoft Office or other similar software required.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35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832</Words>
  <Application>Microsoft Office PowerPoint</Application>
  <PresentationFormat>Widescreen</PresentationFormat>
  <Paragraphs>126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Trebuchet MS</vt:lpstr>
      <vt:lpstr>Berlin</vt:lpstr>
      <vt:lpstr>Document</vt:lpstr>
      <vt:lpstr>The HR Knot:  Recruitment &amp; Selection</vt:lpstr>
      <vt:lpstr>Job Descriptions</vt:lpstr>
      <vt:lpstr>PowerPoint Presentation</vt:lpstr>
      <vt:lpstr>PowerPoint Presentation</vt:lpstr>
      <vt:lpstr>Minimum Qualifications</vt:lpstr>
      <vt:lpstr>Develop Recruitment Strategy</vt:lpstr>
      <vt:lpstr>Collection &amp; Processing of Applications</vt:lpstr>
      <vt:lpstr>Assessing Qualifications of Applicants</vt:lpstr>
      <vt:lpstr>Assessment Exercise #1</vt:lpstr>
      <vt:lpstr>PowerPoint Presentation</vt:lpstr>
      <vt:lpstr>Assessment Exercise #2</vt:lpstr>
      <vt:lpstr>PowerPoint Presentation</vt:lpstr>
      <vt:lpstr>PowerPoint Presentation</vt:lpstr>
      <vt:lpstr>Assessment Exercise #3</vt:lpstr>
      <vt:lpstr>PowerPoint Presentation</vt:lpstr>
      <vt:lpstr>PowerPoint Presentation</vt:lpstr>
      <vt:lpstr>Assessment Exercise #4</vt:lpstr>
      <vt:lpstr>PowerPoint Presentation</vt:lpstr>
      <vt:lpstr>Interviews</vt:lpstr>
      <vt:lpstr>Preparation is the key!</vt:lpstr>
      <vt:lpstr>Interview Form &amp; Questions</vt:lpstr>
      <vt:lpstr>More About Questions</vt:lpstr>
      <vt:lpstr>Other Illegal Questions</vt:lpstr>
      <vt:lpstr>Holding the Interview</vt:lpstr>
      <vt:lpstr>Ending the Interview</vt:lpstr>
      <vt:lpstr>Extending an Offer</vt:lpstr>
      <vt:lpstr>Background Checks</vt:lpstr>
      <vt:lpstr>Getting the Employee Started</vt:lpstr>
      <vt:lpstr>Laws that Impact Hiring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HR Knot</dc:title>
  <dc:creator>Jennifer Reeve</dc:creator>
  <cp:lastModifiedBy>Dorrie Holland-Sullivan</cp:lastModifiedBy>
  <cp:revision>12</cp:revision>
  <cp:lastPrinted>2019-04-02T14:50:03Z</cp:lastPrinted>
  <dcterms:created xsi:type="dcterms:W3CDTF">2019-04-02T14:16:46Z</dcterms:created>
  <dcterms:modified xsi:type="dcterms:W3CDTF">2019-04-11T15:53:09Z</dcterms:modified>
</cp:coreProperties>
</file>