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7" r:id="rId2"/>
    <p:sldId id="430" r:id="rId3"/>
    <p:sldId id="433" r:id="rId4"/>
    <p:sldId id="436" r:id="rId5"/>
    <p:sldId id="432" r:id="rId6"/>
    <p:sldId id="431" r:id="rId7"/>
    <p:sldId id="435" r:id="rId8"/>
    <p:sldId id="43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7" d="100"/>
          <a:sy n="67" d="100"/>
        </p:scale>
        <p:origin x="-1248" y="-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A0CEE7-2329-4B31-8C12-AAB64385AD8A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70703-D3F5-4D34-87B4-1F2785535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59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708025"/>
            <a:ext cx="4657725" cy="349250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2633" y="4423163"/>
            <a:ext cx="5620695" cy="308303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848600" cy="1927225"/>
          </a:xfrm>
        </p:spPr>
        <p:txBody>
          <a:bodyPr anchor="b">
            <a:noAutofit/>
          </a:bodyPr>
          <a:lstStyle>
            <a:lvl1pPr>
              <a:defRPr sz="5443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1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B5959A8-F258-4214-85F4-F3E8D5B9E70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72855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6E0C345-93AD-43B2-ADA3-92AFFDD86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340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0F62C6E-439A-495C-9728-10443624C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02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00211EE-96A9-4313-A0F5-A4986A5C0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1202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8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358">
                <a:solidFill>
                  <a:schemeClr val="tx2"/>
                </a:solidFill>
              </a:defRPr>
            </a:lvl1pPr>
            <a:lvl2pPr marL="45715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2pPr>
            <a:lvl3pPr marL="914305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3pPr>
            <a:lvl4pPr marL="1371458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4pPr>
            <a:lvl5pPr marL="1828610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5pPr>
            <a:lvl6pPr marL="2285763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6pPr>
            <a:lvl7pPr marL="2742915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7pPr>
            <a:lvl8pPr marL="3200068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8pPr>
            <a:lvl9pPr marL="3657220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559DC91-08F6-4CF2-A6B5-8D0A72825B4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831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12"/>
            </a:lvl1pPr>
            <a:lvl2pPr>
              <a:defRPr sz="2358"/>
            </a:lvl2pPr>
            <a:lvl3pPr>
              <a:defRPr sz="1996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12"/>
            </a:lvl1pPr>
            <a:lvl2pPr>
              <a:defRPr sz="2358"/>
            </a:lvl2pPr>
            <a:lvl3pPr>
              <a:defRPr sz="1996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6FAAFB7-BDF6-4AE5-A4BB-F5C62F3A1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419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1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1996" b="0">
                <a:solidFill>
                  <a:schemeClr val="tx2"/>
                </a:solidFill>
              </a:defRPr>
            </a:lvl1pPr>
            <a:lvl2pPr marL="457153" indent="0">
              <a:buNone/>
              <a:defRPr sz="1996" b="1"/>
            </a:lvl2pPr>
            <a:lvl3pPr marL="914305" indent="0">
              <a:buNone/>
              <a:defRPr sz="1814" b="1"/>
            </a:lvl3pPr>
            <a:lvl4pPr marL="1371458" indent="0">
              <a:buNone/>
              <a:defRPr sz="1633" b="1"/>
            </a:lvl4pPr>
            <a:lvl5pPr marL="1828610" indent="0">
              <a:buNone/>
              <a:defRPr sz="1633" b="1"/>
            </a:lvl5pPr>
            <a:lvl6pPr marL="2285763" indent="0">
              <a:buNone/>
              <a:defRPr sz="1633" b="1"/>
            </a:lvl6pPr>
            <a:lvl7pPr marL="2742915" indent="0">
              <a:buNone/>
              <a:defRPr sz="1633" b="1"/>
            </a:lvl7pPr>
            <a:lvl8pPr marL="3200068" indent="0">
              <a:buNone/>
              <a:defRPr sz="1633" b="1"/>
            </a:lvl8pPr>
            <a:lvl9pPr marL="3657220" indent="0">
              <a:buNone/>
              <a:defRPr sz="16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1"/>
            <a:ext cx="3931920" cy="3951288"/>
          </a:xfrm>
        </p:spPr>
        <p:txBody>
          <a:bodyPr/>
          <a:lstStyle>
            <a:lvl1pPr>
              <a:defRPr sz="2358"/>
            </a:lvl1pPr>
            <a:lvl2pPr>
              <a:defRPr sz="1996"/>
            </a:lvl2pPr>
            <a:lvl3pPr>
              <a:defRPr sz="1814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1" y="1676401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1996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53" indent="0">
              <a:buNone/>
              <a:defRPr sz="1996" b="1"/>
            </a:lvl2pPr>
            <a:lvl3pPr marL="914305" indent="0">
              <a:buNone/>
              <a:defRPr sz="1814" b="1"/>
            </a:lvl3pPr>
            <a:lvl4pPr marL="1371458" indent="0">
              <a:buNone/>
              <a:defRPr sz="1633" b="1"/>
            </a:lvl4pPr>
            <a:lvl5pPr marL="1828610" indent="0">
              <a:buNone/>
              <a:defRPr sz="1633" b="1"/>
            </a:lvl5pPr>
            <a:lvl6pPr marL="2285763" indent="0">
              <a:buNone/>
              <a:defRPr sz="1633" b="1"/>
            </a:lvl6pPr>
            <a:lvl7pPr marL="2742915" indent="0">
              <a:buNone/>
              <a:defRPr sz="1633" b="1"/>
            </a:lvl7pPr>
            <a:lvl8pPr marL="3200068" indent="0">
              <a:buNone/>
              <a:defRPr sz="1633" b="1"/>
            </a:lvl8pPr>
            <a:lvl9pPr marL="3657220" indent="0">
              <a:buNone/>
              <a:defRPr sz="16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1" y="2438401"/>
            <a:ext cx="3931920" cy="3951288"/>
          </a:xfrm>
        </p:spPr>
        <p:txBody>
          <a:bodyPr/>
          <a:lstStyle>
            <a:lvl1pPr>
              <a:defRPr sz="2358"/>
            </a:lvl1pPr>
            <a:lvl2pPr>
              <a:defRPr sz="1996"/>
            </a:lvl2pPr>
            <a:lvl3pPr>
              <a:defRPr sz="1814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2FB6C7-A07A-4C75-A6D5-17CDF1F88C2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8" y="4045824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4624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CDAADF0-C89C-4B66-956B-C60D647D2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094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2F8E11E-8D19-4984-ABF6-4911BBB05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7755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358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1" y="792080"/>
            <a:ext cx="5715000" cy="5577840"/>
          </a:xfrm>
        </p:spPr>
        <p:txBody>
          <a:bodyPr/>
          <a:lstStyle>
            <a:lvl1pPr>
              <a:defRPr sz="3175"/>
            </a:lvl1pPr>
            <a:lvl2pPr>
              <a:defRPr sz="2812"/>
            </a:lvl2pPr>
            <a:lvl3pPr>
              <a:defRPr sz="2358"/>
            </a:lvl3pPr>
            <a:lvl4pPr>
              <a:defRPr sz="1996"/>
            </a:lvl4pPr>
            <a:lvl5pPr>
              <a:defRPr sz="1996"/>
            </a:lvl5pPr>
            <a:lvl6pPr>
              <a:defRPr sz="1996"/>
            </a:lvl6pPr>
            <a:lvl7pPr>
              <a:defRPr sz="1996"/>
            </a:lvl7pPr>
            <a:lvl8pPr>
              <a:defRPr sz="1996"/>
            </a:lvl8pPr>
            <a:lvl9pPr>
              <a:defRPr sz="199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361"/>
            </a:lvl1pPr>
            <a:lvl2pPr marL="457153" indent="0">
              <a:buNone/>
              <a:defRPr sz="1179"/>
            </a:lvl2pPr>
            <a:lvl3pPr marL="914305" indent="0">
              <a:buNone/>
              <a:defRPr sz="998"/>
            </a:lvl3pPr>
            <a:lvl4pPr marL="1371458" indent="0">
              <a:buNone/>
              <a:defRPr sz="907"/>
            </a:lvl4pPr>
            <a:lvl5pPr marL="1828610" indent="0">
              <a:buNone/>
              <a:defRPr sz="907"/>
            </a:lvl5pPr>
            <a:lvl6pPr marL="2285763" indent="0">
              <a:buNone/>
              <a:defRPr sz="907"/>
            </a:lvl6pPr>
            <a:lvl7pPr marL="2742915" indent="0">
              <a:buNone/>
              <a:defRPr sz="907"/>
            </a:lvl7pPr>
            <a:lvl8pPr marL="3200068" indent="0">
              <a:buNone/>
              <a:defRPr sz="907"/>
            </a:lvl8pPr>
            <a:lvl9pPr marL="3657220" indent="0">
              <a:buNone/>
              <a:defRPr sz="9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5FC3B89-6318-4FE5-8798-B5E22387F26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7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2217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358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175"/>
            </a:lvl1pPr>
            <a:lvl2pPr marL="457153" indent="0">
              <a:buNone/>
              <a:defRPr sz="2812"/>
            </a:lvl2pPr>
            <a:lvl3pPr marL="914305" indent="0">
              <a:buNone/>
              <a:defRPr sz="2358"/>
            </a:lvl3pPr>
            <a:lvl4pPr marL="1371458" indent="0">
              <a:buNone/>
              <a:defRPr sz="1996"/>
            </a:lvl4pPr>
            <a:lvl5pPr marL="1828610" indent="0">
              <a:buNone/>
              <a:defRPr sz="1996"/>
            </a:lvl5pPr>
            <a:lvl6pPr marL="2285763" indent="0">
              <a:buNone/>
              <a:defRPr sz="1996"/>
            </a:lvl6pPr>
            <a:lvl7pPr marL="2742915" indent="0">
              <a:buNone/>
              <a:defRPr sz="1996"/>
            </a:lvl7pPr>
            <a:lvl8pPr marL="3200068" indent="0">
              <a:buNone/>
              <a:defRPr sz="1996"/>
            </a:lvl8pPr>
            <a:lvl9pPr marL="3657220" indent="0">
              <a:buNone/>
              <a:defRPr sz="199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1"/>
            <a:ext cx="2139696" cy="4242816"/>
          </a:xfrm>
        </p:spPr>
        <p:txBody>
          <a:bodyPr/>
          <a:lstStyle>
            <a:lvl1pPr marL="0" indent="0">
              <a:buNone/>
              <a:defRPr sz="1361"/>
            </a:lvl1pPr>
            <a:lvl2pPr marL="457153" indent="0">
              <a:buNone/>
              <a:defRPr sz="1179"/>
            </a:lvl2pPr>
            <a:lvl3pPr marL="914305" indent="0">
              <a:buNone/>
              <a:defRPr sz="998"/>
            </a:lvl3pPr>
            <a:lvl4pPr marL="1371458" indent="0">
              <a:buNone/>
              <a:defRPr sz="907"/>
            </a:lvl4pPr>
            <a:lvl5pPr marL="1828610" indent="0">
              <a:buNone/>
              <a:defRPr sz="907"/>
            </a:lvl5pPr>
            <a:lvl6pPr marL="2285763" indent="0">
              <a:buNone/>
              <a:defRPr sz="907"/>
            </a:lvl6pPr>
            <a:lvl7pPr marL="2742915" indent="0">
              <a:buNone/>
              <a:defRPr sz="907"/>
            </a:lvl7pPr>
            <a:lvl8pPr marL="3200068" indent="0">
              <a:buNone/>
              <a:defRPr sz="907"/>
            </a:lvl8pPr>
            <a:lvl9pPr marL="3657220" indent="0">
              <a:buNone/>
              <a:defRPr sz="9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82DA531-9017-4F7E-B854-9F605ED38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096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7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 sz="1633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1"/>
            <a:ext cx="8229600" cy="990600"/>
          </a:xfrm>
          <a:prstGeom prst="rect">
            <a:avLst/>
          </a:prstGeom>
        </p:spPr>
        <p:txBody>
          <a:bodyPr vert="horz" lIns="100794" tIns="50397" rIns="100794" bIns="50397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 sz="1633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179">
                <a:solidFill>
                  <a:srgbClr val="FFFFFF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1" y="18288"/>
            <a:ext cx="4114800" cy="329184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1179">
                <a:solidFill>
                  <a:srgbClr val="FFFFFF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1" y="18288"/>
            <a:ext cx="1066800" cy="329184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361" b="1">
                <a:solidFill>
                  <a:srgbClr val="FFFFFF"/>
                </a:solidFill>
              </a:defRPr>
            </a:lvl1pPr>
          </a:lstStyle>
          <a:p>
            <a:pPr lvl="0"/>
            <a:fld id="{FF43DDA8-F273-4E61-802D-6010594C1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752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05" rtl="0" eaLnBrk="1" latinLnBrk="0" hangingPunct="1">
        <a:spcBef>
          <a:spcPct val="0"/>
        </a:spcBef>
        <a:buNone/>
        <a:defRPr sz="3991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61" indent="-182861" algn="l" defTabSz="914305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indent="-182861" algn="l" defTabSz="914305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1996" kern="1200">
          <a:solidFill>
            <a:schemeClr val="tx1"/>
          </a:solidFill>
          <a:latin typeface="+mn-lt"/>
          <a:ea typeface="+mn-ea"/>
          <a:cs typeface="+mn-cs"/>
        </a:defRPr>
      </a:lvl2pPr>
      <a:lvl3pPr marL="731444" indent="-182861" algn="l" defTabSz="914305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005735" indent="-182861" algn="l" defTabSz="914305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188597" indent="-137145" algn="l" defTabSz="914305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361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458" indent="-182861" algn="l" defTabSz="914305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70" kern="1200">
          <a:solidFill>
            <a:schemeClr val="tx1"/>
          </a:solidFill>
          <a:latin typeface="+mn-lt"/>
          <a:ea typeface="+mn-ea"/>
          <a:cs typeface="+mn-cs"/>
        </a:defRPr>
      </a:lvl6pPr>
      <a:lvl7pPr marL="1554319" indent="-182861" algn="l" defTabSz="914305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70" kern="1200">
          <a:solidFill>
            <a:schemeClr val="tx1"/>
          </a:solidFill>
          <a:latin typeface="+mn-lt"/>
          <a:ea typeface="+mn-ea"/>
          <a:cs typeface="+mn-cs"/>
        </a:defRPr>
      </a:lvl7pPr>
      <a:lvl8pPr marL="1737180" indent="-182861" algn="l" defTabSz="914305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70" kern="1200">
          <a:solidFill>
            <a:schemeClr val="tx1"/>
          </a:solidFill>
          <a:latin typeface="+mn-lt"/>
          <a:ea typeface="+mn-ea"/>
          <a:cs typeface="+mn-cs"/>
        </a:defRPr>
      </a:lvl8pPr>
      <a:lvl9pPr marL="1920041" indent="-182861" algn="l" defTabSz="914305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5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5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914305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914305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914305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3.png"/><Relationship Id="rId5" Type="http://schemas.openxmlformats.org/officeDocument/2006/relationships/hyperlink" Target="http://www.kansascounties.org/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 txBox="1">
            <a:spLocks noGrp="1"/>
          </p:cNvSpPr>
          <p:nvPr>
            <p:ph type="subTitle" idx="4294967295"/>
          </p:nvPr>
        </p:nvSpPr>
        <p:spPr>
          <a:xfrm>
            <a:off x="148320" y="1571400"/>
            <a:ext cx="9144000" cy="4147200"/>
          </a:xfrm>
        </p:spPr>
        <p:txBody>
          <a:bodyPr anchor="ctr" anchorCtr="1">
            <a:normAutofit/>
          </a:bodyPr>
          <a:lstStyle/>
          <a:p>
            <a:pPr marL="0" indent="0" algn="ctr">
              <a:buNone/>
            </a:pPr>
            <a:r>
              <a:rPr lang="en-US" sz="6600" b="1" dirty="0" smtClean="0">
                <a:latin typeface="Century Gothic" panose="020B0502020202020204" pitchFamily="34" charset="0"/>
              </a:rPr>
              <a:t>One BIG Thing</a:t>
            </a:r>
          </a:p>
          <a:p>
            <a:pPr marL="0" indent="0" algn="ctr">
              <a:buNone/>
            </a:pPr>
            <a:r>
              <a:rPr lang="en-US" sz="3200" b="1" dirty="0" smtClean="0">
                <a:latin typeface="Century Gothic" panose="020B0502020202020204" pitchFamily="34" charset="0"/>
              </a:rPr>
              <a:t>February 14, 2020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50" y="456840"/>
            <a:ext cx="8285760" cy="111456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48"/>
    </mc:Choice>
    <mc:Fallback>
      <p:transition spd="slow" advTm="90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EC2230"/>
                </a:solidFill>
              </a:rPr>
              <a:t>One BIG Thing</a:t>
            </a:r>
            <a:endParaRPr lang="en-US" dirty="0">
              <a:solidFill>
                <a:srgbClr val="EC223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With Jay Hall</a:t>
            </a:r>
          </a:p>
          <a:p>
            <a:pPr marL="0" indent="0" algn="ctr">
              <a:buNone/>
            </a:pPr>
            <a:r>
              <a:rPr lang="en-US" dirty="0" smtClean="0"/>
              <a:t>Kansas Association of Counties</a:t>
            </a:r>
          </a:p>
          <a:p>
            <a:pPr marL="0" indent="0" algn="ctr">
              <a:buNone/>
            </a:pPr>
            <a:r>
              <a:rPr lang="en-US" dirty="0" smtClean="0"/>
              <a:t>Legislative Policy Director</a:t>
            </a:r>
          </a:p>
          <a:p>
            <a:pPr marL="0" indent="0" algn="ctr">
              <a:buNone/>
            </a:pPr>
            <a:r>
              <a:rPr lang="en-US" dirty="0" smtClean="0"/>
              <a:t>And General Counsel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360" y="2184840"/>
            <a:ext cx="2994278" cy="1188864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812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260"/>
    </mc:Choice>
    <mc:Fallback>
      <p:transition spd="slow" advTm="102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745" y="586740"/>
            <a:ext cx="3000895" cy="11887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00226" y="2372737"/>
            <a:ext cx="579517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hlinkClick r:id="rId5"/>
              </a:rPr>
              <a:t>www.kansascounties.org</a:t>
            </a:r>
            <a:endParaRPr lang="en-US" sz="3200" dirty="0" smtClean="0"/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Click on services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Click on Legislative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Click on Legislative Updates</a:t>
            </a:r>
            <a:endParaRPr lang="en-US" sz="3200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927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963"/>
    </mc:Choice>
    <mc:Fallback>
      <p:transition spd="slow" advTm="89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745" y="586740"/>
            <a:ext cx="3000895" cy="11887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16658" y="2372737"/>
            <a:ext cx="516231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Follow us on Twitter</a:t>
            </a:r>
          </a:p>
          <a:p>
            <a:pPr algn="ctr"/>
            <a:r>
              <a:rPr lang="en-US" sz="4400" dirty="0" smtClean="0"/>
              <a:t>@</a:t>
            </a:r>
            <a:r>
              <a:rPr lang="en-US" sz="4400" dirty="0" err="1" smtClean="0"/>
              <a:t>KansasCounties</a:t>
            </a:r>
            <a:endParaRPr lang="en-US" sz="4400" dirty="0" smtClean="0"/>
          </a:p>
          <a:p>
            <a:pPr algn="ctr"/>
            <a:r>
              <a:rPr lang="en-US" sz="4400" dirty="0" smtClean="0"/>
              <a:t>@</a:t>
            </a:r>
            <a:r>
              <a:rPr lang="en-US" sz="4400" dirty="0" err="1" smtClean="0"/>
              <a:t>JayHallKS</a:t>
            </a:r>
            <a:endParaRPr lang="en-US" sz="4400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602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25"/>
    </mc:Choice>
    <mc:Fallback>
      <p:transition spd="slow" advTm="61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745" y="586740"/>
            <a:ext cx="3000895" cy="1188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445" y="2543176"/>
            <a:ext cx="90154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/>
              <a:t>Local Control</a:t>
            </a:r>
            <a:endParaRPr lang="en-US" sz="8000" dirty="0"/>
          </a:p>
        </p:txBody>
      </p:sp>
      <p:sp>
        <p:nvSpPr>
          <p:cNvPr id="5" name="TextBox 4"/>
          <p:cNvSpPr txBox="1"/>
          <p:nvPr/>
        </p:nvSpPr>
        <p:spPr>
          <a:xfrm>
            <a:off x="2028826" y="4900613"/>
            <a:ext cx="5200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And why it is important</a:t>
            </a:r>
            <a:endParaRPr lang="en-US" sz="2400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36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06"/>
    </mc:Choice>
    <mc:Fallback>
      <p:transition spd="slow" advTm="82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745" y="586740"/>
            <a:ext cx="3000895" cy="1188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2343150"/>
            <a:ext cx="9144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C</a:t>
            </a:r>
            <a:r>
              <a:rPr lang="en-US" sz="3200" dirty="0" smtClean="0"/>
              <a:t>ontingent fee legal contracts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Plastic bags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smtClean="0"/>
              <a:t>Voting </a:t>
            </a:r>
            <a:r>
              <a:rPr lang="en-US" sz="3200" dirty="0" smtClean="0"/>
              <a:t>machines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569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281"/>
    </mc:Choice>
    <mc:Fallback>
      <p:transition spd="slow" advTm="432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745" y="586740"/>
            <a:ext cx="3000895" cy="1188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2575" y="2314573"/>
            <a:ext cx="856997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/>
              <a:t>And Before I Go…</a:t>
            </a:r>
            <a:endParaRPr lang="en-US" sz="8000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737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69"/>
    </mc:Choice>
    <mc:Fallback>
      <p:transition spd="slow" advTm="70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745" y="586740"/>
            <a:ext cx="3000895" cy="11887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928" y="1796117"/>
            <a:ext cx="912307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Hearings the week of February 17, </a:t>
            </a:r>
            <a:r>
              <a:rPr lang="en-US" sz="2000" dirty="0" smtClean="0"/>
              <a:t>2020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b="1" dirty="0" smtClean="0">
                <a:ea typeface="Calibri"/>
              </a:rPr>
              <a:t>MONDAY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smtClean="0">
                <a:ea typeface="Calibri"/>
              </a:rPr>
              <a:t>HB </a:t>
            </a:r>
            <a:r>
              <a:rPr lang="en-US" sz="1400" dirty="0">
                <a:ea typeface="Calibri"/>
              </a:rPr>
              <a:t>2529, which would make amendments to the STAR bonds program, will be heard in the House Commerce, Labor and Economic Development Committee at 1:30 PM in room </a:t>
            </a:r>
            <a:r>
              <a:rPr lang="en-US" sz="1400" dirty="0" smtClean="0">
                <a:ea typeface="Calibri"/>
              </a:rPr>
              <a:t>112-N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b="1" dirty="0" smtClean="0">
                <a:ea typeface="Calibri"/>
              </a:rPr>
              <a:t>TUESDAY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ea typeface="Calibri"/>
              </a:rPr>
              <a:t>HB 2588, the FORWARD transportation program, will be heard in the House Appropriations committee at 9:00 AM in room </a:t>
            </a:r>
            <a:r>
              <a:rPr lang="en-US" sz="1400" dirty="0" smtClean="0">
                <a:ea typeface="Calibri"/>
              </a:rPr>
              <a:t>112-N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smtClean="0">
                <a:ea typeface="Calibri"/>
              </a:rPr>
              <a:t>HB </a:t>
            </a:r>
            <a:r>
              <a:rPr lang="en-US" sz="1400" dirty="0">
                <a:ea typeface="Calibri"/>
              </a:rPr>
              <a:t>2576, which would require county treasurers to mail property tax bills by December 10 each year, will be heard in the House Tax committee at 3:30 PM in room </a:t>
            </a:r>
            <a:r>
              <a:rPr lang="en-US" sz="1400" dirty="0" smtClean="0">
                <a:ea typeface="Calibri"/>
              </a:rPr>
              <a:t>112-N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b="1" dirty="0" smtClean="0"/>
              <a:t>WEDNESDAY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ea typeface="Calibri"/>
                <a:cs typeface="Times New Roman"/>
              </a:rPr>
              <a:t>HB 2522, which would establish the rural hospital innovation program, will be heard in the House Appropriations committee at 9:00 AM in room </a:t>
            </a:r>
            <a:r>
              <a:rPr lang="en-US" sz="1400" dirty="0" smtClean="0">
                <a:ea typeface="Calibri"/>
                <a:cs typeface="Times New Roman"/>
              </a:rPr>
              <a:t>112-N</a:t>
            </a:r>
            <a:r>
              <a:rPr lang="en-US" sz="1400" dirty="0">
                <a:ea typeface="Calibri"/>
                <a:cs typeface="Times New Roman"/>
              </a:rPr>
              <a:t> </a:t>
            </a:r>
            <a:endParaRPr lang="en-US" sz="1400" dirty="0">
              <a:latin typeface="Calibri"/>
              <a:ea typeface="Calibri"/>
              <a:cs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ea typeface="Calibri"/>
              </a:rPr>
              <a:t>HB 2600, which would require that all contracts for deed be filed with the Register of Deeds within 10 days of execution, will be heard in the House Local Government committee at 9:00 AM in room </a:t>
            </a:r>
            <a:r>
              <a:rPr lang="en-US" sz="1400" dirty="0" smtClean="0">
                <a:ea typeface="Calibri"/>
              </a:rPr>
              <a:t>218-N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THURSDAY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ea typeface="Calibri"/>
                <a:cs typeface="Times New Roman"/>
              </a:rPr>
              <a:t>SB 247, which would prohibit cities and counties from using photographic traffic signal enforcement systems, will be heard in the Senate Transportation committee at 8:30 AM in room </a:t>
            </a:r>
            <a:r>
              <a:rPr lang="en-US" sz="1400" dirty="0" smtClean="0">
                <a:ea typeface="Calibri"/>
                <a:cs typeface="Times New Roman"/>
              </a:rPr>
              <a:t>546-S</a:t>
            </a:r>
            <a:r>
              <a:rPr lang="en-US" sz="1400" dirty="0">
                <a:ea typeface="Calibri"/>
                <a:cs typeface="Times New Roman"/>
              </a:rPr>
              <a:t> </a:t>
            </a:r>
            <a:endParaRPr lang="en-US" sz="1400" dirty="0" smtClean="0">
              <a:latin typeface="Calibri"/>
              <a:ea typeface="Calibri"/>
              <a:cs typeface="Times New Roman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 smtClean="0">
                <a:ea typeface="Calibri"/>
                <a:cs typeface="Times New Roman"/>
              </a:rPr>
              <a:t>SB 309, which would place the burden of proof on county appraisers on appeal hearings in the district court, will be heard in the Senate Taxation and Assessment Committee at 9:30 AM in room 548-S</a:t>
            </a:r>
            <a:r>
              <a:rPr lang="en-US" sz="1400" dirty="0">
                <a:ea typeface="Calibri"/>
                <a:cs typeface="Times New Roman"/>
              </a:rPr>
              <a:t> </a:t>
            </a:r>
            <a:endParaRPr lang="en-US" sz="1400" dirty="0">
              <a:latin typeface="Calibri"/>
              <a:ea typeface="Calibri"/>
              <a:cs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ea typeface="Calibri"/>
              </a:rPr>
              <a:t>SB 412, which would extend permanent advance voting status to any registered voter, subject to certain provisions, will be heard in the Senate Ethics, Elections and Local Government at 9:30 in room </a:t>
            </a:r>
            <a:r>
              <a:rPr lang="en-US" sz="1400" dirty="0" smtClean="0">
                <a:ea typeface="Calibri"/>
              </a:rPr>
              <a:t>142-S</a:t>
            </a:r>
          </a:p>
          <a:p>
            <a:endParaRPr lang="en-US" sz="1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200" dirty="0" smtClean="0"/>
              <a:t>This is only a partial list of hearings for next week. Check the legislative update for more information.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213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044"/>
    </mc:Choice>
    <mc:Fallback>
      <p:transition spd="slow" advTm="240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3777</TotalTime>
  <Words>186</Words>
  <Application>Microsoft Office PowerPoint</Application>
  <PresentationFormat>On-screen Show (4:3)</PresentationFormat>
  <Paragraphs>46</Paragraphs>
  <Slides>8</Slides>
  <Notes>1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Clarity</vt:lpstr>
      <vt:lpstr>PowerPoint Presentation</vt:lpstr>
      <vt:lpstr>One BIG Thing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Sonja Armbruster</dc:creator>
  <cp:lastModifiedBy>Jay Hall</cp:lastModifiedBy>
  <cp:revision>35</cp:revision>
  <dcterms:created xsi:type="dcterms:W3CDTF">2018-10-05T02:34:33Z</dcterms:created>
  <dcterms:modified xsi:type="dcterms:W3CDTF">2020-02-14T15:59:20Z</dcterms:modified>
</cp:coreProperties>
</file>