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1" r:id="rId3"/>
    <p:sldId id="257" r:id="rId4"/>
    <p:sldId id="258" r:id="rId5"/>
    <p:sldId id="259" r:id="rId6"/>
    <p:sldId id="261" r:id="rId7"/>
    <p:sldId id="262" r:id="rId8"/>
    <p:sldId id="263" r:id="rId9"/>
    <p:sldId id="275" r:id="rId10"/>
    <p:sldId id="276" r:id="rId11"/>
    <p:sldId id="273" r:id="rId12"/>
    <p:sldId id="274" r:id="rId13"/>
    <p:sldId id="264" r:id="rId14"/>
    <p:sldId id="272" r:id="rId15"/>
    <p:sldId id="266" r:id="rId16"/>
    <p:sldId id="267" r:id="rId17"/>
    <p:sldId id="277" r:id="rId18"/>
    <p:sldId id="278" r:id="rId19"/>
    <p:sldId id="279" r:id="rId20"/>
    <p:sldId id="280"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2BD3B-A78A-4BF4-A318-71C6FFAE1995}" type="datetimeFigureOut">
              <a:rPr lang="en-US" smtClean="0"/>
              <a:t>12/2/2021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20FDD-931E-4021-884E-9B0C7618ADF9}" type="slidenum">
              <a:rPr lang="en-US" smtClean="0"/>
              <a:t>‹#›</a:t>
            </a:fld>
            <a:endParaRPr lang="en-US" dirty="0"/>
          </a:p>
        </p:txBody>
      </p:sp>
    </p:spTree>
    <p:extLst>
      <p:ext uri="{BB962C8B-B14F-4D97-AF65-F5344CB8AC3E}">
        <p14:creationId xmlns:p14="http://schemas.microsoft.com/office/powerpoint/2010/main" val="1775292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Funding for this project was provided by the Sunflower Foundation: Health Care for Kansans, a Topeka-based philanthropic organization with the mission to serve as a catalyst for improving the health of Kansans.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F336C7-30F3-4488-847B-CD5282B138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2560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go section by section through SB 40 to explain what it does</a:t>
            </a:r>
          </a:p>
        </p:txBody>
      </p:sp>
      <p:sp>
        <p:nvSpPr>
          <p:cNvPr id="4" name="Slide Number Placeholder 3"/>
          <p:cNvSpPr>
            <a:spLocks noGrp="1"/>
          </p:cNvSpPr>
          <p:nvPr>
            <p:ph type="sldNum" sz="quarter" idx="5"/>
          </p:nvPr>
        </p:nvSpPr>
        <p:spPr/>
        <p:txBody>
          <a:bodyPr/>
          <a:lstStyle/>
          <a:p>
            <a:fld id="{0E120FDD-931E-4021-884E-9B0C7618ADF9}" type="slidenum">
              <a:rPr lang="en-US" smtClean="0"/>
              <a:t>3</a:t>
            </a:fld>
            <a:endParaRPr lang="en-US" dirty="0"/>
          </a:p>
        </p:txBody>
      </p:sp>
    </p:spTree>
    <p:extLst>
      <p:ext uri="{BB962C8B-B14F-4D97-AF65-F5344CB8AC3E}">
        <p14:creationId xmlns:p14="http://schemas.microsoft.com/office/powerpoint/2010/main" val="2475689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KDHE=Kansas Department of Health and Environment (the state health agency)</a:t>
            </a:r>
          </a:p>
        </p:txBody>
      </p:sp>
      <p:sp>
        <p:nvSpPr>
          <p:cNvPr id="4" name="Slide Number Placeholder 3"/>
          <p:cNvSpPr>
            <a:spLocks noGrp="1"/>
          </p:cNvSpPr>
          <p:nvPr>
            <p:ph type="sldNum" sz="quarter" idx="5"/>
          </p:nvPr>
        </p:nvSpPr>
        <p:spPr/>
        <p:txBody>
          <a:bodyPr/>
          <a:lstStyle/>
          <a:p>
            <a:fld id="{0E120FDD-931E-4021-884E-9B0C7618ADF9}" type="slidenum">
              <a:rPr lang="en-US" smtClean="0"/>
              <a:t>4</a:t>
            </a:fld>
            <a:endParaRPr lang="en-US" dirty="0"/>
          </a:p>
        </p:txBody>
      </p:sp>
    </p:spTree>
    <p:extLst>
      <p:ext uri="{BB962C8B-B14F-4D97-AF65-F5344CB8AC3E}">
        <p14:creationId xmlns:p14="http://schemas.microsoft.com/office/powerpoint/2010/main" val="1982053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120FDD-931E-4021-884E-9B0C7618ADF9}" type="slidenum">
              <a:rPr lang="en-US" smtClean="0"/>
              <a:t>8</a:t>
            </a:fld>
            <a:endParaRPr lang="en-US" dirty="0"/>
          </a:p>
        </p:txBody>
      </p:sp>
    </p:spTree>
    <p:extLst>
      <p:ext uri="{BB962C8B-B14F-4D97-AF65-F5344CB8AC3E}">
        <p14:creationId xmlns:p14="http://schemas.microsoft.com/office/powerpoint/2010/main" val="3748293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F30CD-31AE-4096-BA9B-22A0CF17C2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DBF434-7D3B-4B97-A9A0-5F7873366E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C2305C-A959-4947-B8AE-B72FB76306F1}"/>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5" name="Footer Placeholder 4">
            <a:extLst>
              <a:ext uri="{FF2B5EF4-FFF2-40B4-BE49-F238E27FC236}">
                <a16:creationId xmlns:a16="http://schemas.microsoft.com/office/drawing/2014/main" id="{CEE15669-7D34-4091-974C-2042EE43509F}"/>
              </a:ext>
            </a:extLst>
          </p:cNvPr>
          <p:cNvSpPr>
            <a:spLocks noGrp="1"/>
          </p:cNvSpPr>
          <p:nvPr>
            <p:ph type="ftr" sz="quarter" idx="11"/>
          </p:nvPr>
        </p:nvSpPr>
        <p:spPr/>
        <p:txBody>
          <a:bodyPr/>
          <a:lstStyle/>
          <a:p>
            <a:r>
              <a:rPr lang="en-US" dirty="0"/>
              <a:t>Image</a:t>
            </a:r>
          </a:p>
        </p:txBody>
      </p:sp>
      <p:sp>
        <p:nvSpPr>
          <p:cNvPr id="6" name="Slide Number Placeholder 5">
            <a:extLst>
              <a:ext uri="{FF2B5EF4-FFF2-40B4-BE49-F238E27FC236}">
                <a16:creationId xmlns:a16="http://schemas.microsoft.com/office/drawing/2014/main" id="{230CA552-62F9-458B-AD99-75F9E789C41D}"/>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209284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EFA5-810E-45BD-833D-6D8A1A7CB9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DB8913-7578-4711-9B55-77087A6DEF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6B686-C177-4B1D-9B0A-F025498AA402}"/>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5" name="Footer Placeholder 4">
            <a:extLst>
              <a:ext uri="{FF2B5EF4-FFF2-40B4-BE49-F238E27FC236}">
                <a16:creationId xmlns:a16="http://schemas.microsoft.com/office/drawing/2014/main" id="{99352B9E-CBF8-4844-BD33-FD1EE0E9C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EDFE07-56E0-4264-A1E8-BCBF9D9F5DE7}"/>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344559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B20E0A-6D22-4E89-B412-E6CC99B453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822795-BB9C-4624-B4B7-46E3FA5030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0F76F-079F-43FB-8B72-AD1B969E360E}"/>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5" name="Footer Placeholder 4">
            <a:extLst>
              <a:ext uri="{FF2B5EF4-FFF2-40B4-BE49-F238E27FC236}">
                <a16:creationId xmlns:a16="http://schemas.microsoft.com/office/drawing/2014/main" id="{660DFAC9-2771-42F9-AA5B-B391BB47F6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321912-9344-4E02-AC90-70AFE74D7E6F}"/>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394985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47654-4CFE-43D3-B869-F95DC8A2B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90801-28AC-4433-B0F0-75DE3322B3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E7F99-1AC6-461B-8A5B-9FCF8C4358BD}"/>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5" name="Footer Placeholder 4">
            <a:extLst>
              <a:ext uri="{FF2B5EF4-FFF2-40B4-BE49-F238E27FC236}">
                <a16:creationId xmlns:a16="http://schemas.microsoft.com/office/drawing/2014/main" id="{5B270328-662C-4E43-8A7F-C5AA931C92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69CBBC-6274-4EE2-A217-F861C38AEA9C}"/>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411074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A5B1-E1C9-4742-BB8F-0BB92F3DB7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485262-45C9-4B8C-B936-3FFE42AA57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D6ADF7-7D02-40F7-A9F0-47C7361437E3}"/>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5" name="Footer Placeholder 4">
            <a:extLst>
              <a:ext uri="{FF2B5EF4-FFF2-40B4-BE49-F238E27FC236}">
                <a16:creationId xmlns:a16="http://schemas.microsoft.com/office/drawing/2014/main" id="{B5CA252F-2655-4474-A390-3D1312935F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9994BD-B102-467B-9461-50019268637B}"/>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422629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D843-1E65-4C19-ADC8-86D7BEAC13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558D5-E5E1-4C52-B18D-3A36E671A5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8005C7-96B9-442C-9DC8-E78B23DBA5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0EF1B7-EA18-4DDF-93EE-572976375084}"/>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6" name="Footer Placeholder 5">
            <a:extLst>
              <a:ext uri="{FF2B5EF4-FFF2-40B4-BE49-F238E27FC236}">
                <a16:creationId xmlns:a16="http://schemas.microsoft.com/office/drawing/2014/main" id="{A38F8461-81B9-488B-8908-24AED5AE65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0866F6F-7060-49C2-9F03-47397FC8C493}"/>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161062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969E7-A583-44F9-948C-CC3F3B750A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FA0B0D-15D0-4DD9-87F3-F3734BF353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8FB256-631B-4CE6-A5BC-DB1DE2ACD2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A31079-2D72-41E7-ABCB-E5BC390043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28FD62-A5B9-4CA4-AC05-386F4679B1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DD6CEA-7309-4CBF-A0AC-A5798C48912D}"/>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8" name="Footer Placeholder 7">
            <a:extLst>
              <a:ext uri="{FF2B5EF4-FFF2-40B4-BE49-F238E27FC236}">
                <a16:creationId xmlns:a16="http://schemas.microsoft.com/office/drawing/2014/main" id="{F91B1826-73F2-4F94-A1AF-C957AA5B601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54CE559-E715-405E-93B7-F6B732EE9825}"/>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91017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68B0-8CA1-4B70-AD28-9BE615ECDE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CF7A65-2AEC-4BDD-80D5-52AD1C0BE051}"/>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4" name="Footer Placeholder 3">
            <a:extLst>
              <a:ext uri="{FF2B5EF4-FFF2-40B4-BE49-F238E27FC236}">
                <a16:creationId xmlns:a16="http://schemas.microsoft.com/office/drawing/2014/main" id="{80AC8B82-7C18-4B1B-8A45-9455AB47ACC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D086B95-07CB-47F9-85D4-E965BA80BB5F}"/>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271267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29501D-2E9C-4F1B-9967-E2CE9C6F2C0D}"/>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3" name="Footer Placeholder 2">
            <a:extLst>
              <a:ext uri="{FF2B5EF4-FFF2-40B4-BE49-F238E27FC236}">
                <a16:creationId xmlns:a16="http://schemas.microsoft.com/office/drawing/2014/main" id="{D1517EAF-A605-440D-A94A-60D99AF421C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B8619A5-268D-4E03-BD57-34DB6D70081E}"/>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100717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161F4-A9E8-476E-A0A6-E8E507EFF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FB0E4F-D247-4560-9A1E-751FD6E790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4A4A8F-43E6-4F34-B654-6FDA6183A4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4BCB94-2213-407A-B8E6-FCBD492E98AB}"/>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6" name="Footer Placeholder 5">
            <a:extLst>
              <a:ext uri="{FF2B5EF4-FFF2-40B4-BE49-F238E27FC236}">
                <a16:creationId xmlns:a16="http://schemas.microsoft.com/office/drawing/2014/main" id="{944872A0-78ED-47EB-8F64-324134088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E2107C-DDC3-45E7-BF0F-0B3A538961BA}"/>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97759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9FB81-61FC-4F99-B222-897872E8B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94579D-066B-4E38-935D-B6C22AF923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DE327C7-6BEA-46C7-AC2F-714BCEE3BF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750741-E27C-42FD-BE79-DD3E8A84B36D}"/>
              </a:ext>
            </a:extLst>
          </p:cNvPr>
          <p:cNvSpPr>
            <a:spLocks noGrp="1"/>
          </p:cNvSpPr>
          <p:nvPr>
            <p:ph type="dt" sz="half" idx="10"/>
          </p:nvPr>
        </p:nvSpPr>
        <p:spPr/>
        <p:txBody>
          <a:bodyPr/>
          <a:lstStyle/>
          <a:p>
            <a:fld id="{10498F94-1514-461D-AEAB-2FB12F513A1C}" type="datetimeFigureOut">
              <a:rPr lang="en-US" smtClean="0"/>
              <a:t>12/2/2021</a:t>
            </a:fld>
            <a:endParaRPr lang="en-US" dirty="0"/>
          </a:p>
        </p:txBody>
      </p:sp>
      <p:sp>
        <p:nvSpPr>
          <p:cNvPr id="6" name="Footer Placeholder 5">
            <a:extLst>
              <a:ext uri="{FF2B5EF4-FFF2-40B4-BE49-F238E27FC236}">
                <a16:creationId xmlns:a16="http://schemas.microsoft.com/office/drawing/2014/main" id="{DF29B930-49D8-445B-9B7F-21157307CA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AA043C-0883-4EC0-9282-3E818EF35840}"/>
              </a:ext>
            </a:extLst>
          </p:cNvPr>
          <p:cNvSpPr>
            <a:spLocks noGrp="1"/>
          </p:cNvSpPr>
          <p:nvPr>
            <p:ph type="sldNum" sz="quarter" idx="12"/>
          </p:nvPr>
        </p:nvSpPr>
        <p:spPr/>
        <p:txBody>
          <a:bodyPr/>
          <a:lstStyle/>
          <a:p>
            <a:fld id="{75221027-6926-4172-85B9-1F814AFBF79A}" type="slidenum">
              <a:rPr lang="en-US" smtClean="0"/>
              <a:t>‹#›</a:t>
            </a:fld>
            <a:endParaRPr lang="en-US" dirty="0"/>
          </a:p>
        </p:txBody>
      </p:sp>
    </p:spTree>
    <p:extLst>
      <p:ext uri="{BB962C8B-B14F-4D97-AF65-F5344CB8AC3E}">
        <p14:creationId xmlns:p14="http://schemas.microsoft.com/office/powerpoint/2010/main" val="1415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251072-9695-4E09-AD94-8D355F05FC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474C2E-F5A7-4514-B613-01905DAC51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995C5F-7877-4818-A401-912CAEC4A0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98F94-1514-461D-AEAB-2FB12F513A1C}" type="datetimeFigureOut">
              <a:rPr lang="en-US" smtClean="0"/>
              <a:t>12/2/2021</a:t>
            </a:fld>
            <a:endParaRPr lang="en-US" dirty="0"/>
          </a:p>
        </p:txBody>
      </p:sp>
      <p:sp>
        <p:nvSpPr>
          <p:cNvPr id="5" name="Footer Placeholder 4">
            <a:extLst>
              <a:ext uri="{FF2B5EF4-FFF2-40B4-BE49-F238E27FC236}">
                <a16:creationId xmlns:a16="http://schemas.microsoft.com/office/drawing/2014/main" id="{DFCD08B6-3719-4727-A14B-9B0200804C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90B3341-DE32-43EE-812E-1D8559EB95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21027-6926-4172-85B9-1F814AFBF79A}" type="slidenum">
              <a:rPr lang="en-US" smtClean="0"/>
              <a:t>‹#›</a:t>
            </a:fld>
            <a:endParaRPr lang="en-US" dirty="0"/>
          </a:p>
        </p:txBody>
      </p:sp>
    </p:spTree>
    <p:extLst>
      <p:ext uri="{BB962C8B-B14F-4D97-AF65-F5344CB8AC3E}">
        <p14:creationId xmlns:p14="http://schemas.microsoft.com/office/powerpoint/2010/main" val="2806645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EEAB9-9136-40D3-830B-FAAE98269EE8}"/>
              </a:ext>
            </a:extLst>
          </p:cNvPr>
          <p:cNvSpPr>
            <a:spLocks noGrp="1"/>
          </p:cNvSpPr>
          <p:nvPr>
            <p:ph type="ctrTitle"/>
          </p:nvPr>
        </p:nvSpPr>
        <p:spPr/>
        <p:txBody>
          <a:bodyPr>
            <a:normAutofit/>
          </a:bodyPr>
          <a:lstStyle/>
          <a:p>
            <a:r>
              <a:rPr lang="en-US" dirty="0"/>
              <a:t>Senate Bill 40 (SB40) &amp; Kansas Counties</a:t>
            </a:r>
          </a:p>
        </p:txBody>
      </p:sp>
      <p:sp>
        <p:nvSpPr>
          <p:cNvPr id="3" name="Subtitle 2">
            <a:extLst>
              <a:ext uri="{FF2B5EF4-FFF2-40B4-BE49-F238E27FC236}">
                <a16:creationId xmlns:a16="http://schemas.microsoft.com/office/drawing/2014/main" id="{F83079E7-1FB6-4E3C-8C9A-AF0D2506C117}"/>
              </a:ext>
            </a:extLst>
          </p:cNvPr>
          <p:cNvSpPr>
            <a:spLocks noGrp="1"/>
          </p:cNvSpPr>
          <p:nvPr>
            <p:ph type="subTitle" idx="1"/>
          </p:nvPr>
        </p:nvSpPr>
        <p:spPr/>
        <p:txBody>
          <a:bodyPr/>
          <a:lstStyle/>
          <a:p>
            <a:r>
              <a:rPr lang="en-US"/>
              <a:t>Understanding the Changes</a:t>
            </a:r>
            <a:endParaRPr lang="en-US" dirty="0"/>
          </a:p>
        </p:txBody>
      </p:sp>
      <p:pic>
        <p:nvPicPr>
          <p:cNvPr id="7" name="Picture 6" descr="Text&#10;&#10;Description automatically generated">
            <a:extLst>
              <a:ext uri="{FF2B5EF4-FFF2-40B4-BE49-F238E27FC236}">
                <a16:creationId xmlns:a16="http://schemas.microsoft.com/office/drawing/2014/main" id="{0778F232-BB94-4CB7-B03E-7AF47E504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3097235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889F-CF6A-4FB1-863E-B0B8D006B913}"/>
              </a:ext>
            </a:extLst>
          </p:cNvPr>
          <p:cNvSpPr>
            <a:spLocks noGrp="1"/>
          </p:cNvSpPr>
          <p:nvPr>
            <p:ph type="title"/>
          </p:nvPr>
        </p:nvSpPr>
        <p:spPr/>
        <p:txBody>
          <a:bodyPr/>
          <a:lstStyle/>
          <a:p>
            <a:r>
              <a:rPr lang="en-US" dirty="0"/>
              <a:t>Section 6</a:t>
            </a:r>
          </a:p>
        </p:txBody>
      </p:sp>
      <p:sp>
        <p:nvSpPr>
          <p:cNvPr id="3" name="Content Placeholder 2">
            <a:extLst>
              <a:ext uri="{FF2B5EF4-FFF2-40B4-BE49-F238E27FC236}">
                <a16:creationId xmlns:a16="http://schemas.microsoft.com/office/drawing/2014/main" id="{35495D2E-9702-490F-B51E-98E6E0D64867}"/>
              </a:ext>
            </a:extLst>
          </p:cNvPr>
          <p:cNvSpPr>
            <a:spLocks noGrp="1"/>
          </p:cNvSpPr>
          <p:nvPr>
            <p:ph idx="1"/>
          </p:nvPr>
        </p:nvSpPr>
        <p:spPr/>
        <p:txBody>
          <a:bodyPr>
            <a:normAutofit fontScale="92500" lnSpcReduction="10000"/>
          </a:bodyPr>
          <a:lstStyle/>
          <a:p>
            <a:r>
              <a:rPr lang="en-US" dirty="0"/>
              <a:t>Modified K.S.A. 2019 Supp. 48-925</a:t>
            </a:r>
          </a:p>
          <a:p>
            <a:pPr lvl="1"/>
            <a:r>
              <a:rPr lang="en-US" dirty="0"/>
              <a:t>Clarified the governor may issue executive orders related to any state of disaster emergency</a:t>
            </a:r>
          </a:p>
          <a:p>
            <a:pPr lvl="1"/>
            <a:r>
              <a:rPr lang="en-US" dirty="0"/>
              <a:t>Charged the chairperson of the LCC with calling a meeting of the LCC within 24 hours of the issuance of an executive order to review it</a:t>
            </a:r>
          </a:p>
          <a:p>
            <a:pPr lvl="1"/>
            <a:r>
              <a:rPr lang="en-US" dirty="0"/>
              <a:t>Specified the LCC can revoke executive orders in lieu of a concurrent resolution of the legislature when the legislature is adjourned or not in session</a:t>
            </a:r>
          </a:p>
          <a:p>
            <a:pPr lvl="1"/>
            <a:r>
              <a:rPr lang="en-US" dirty="0"/>
              <a:t>Added the ability for any party aggrieved by an executive order to file a civil action in district court</a:t>
            </a:r>
          </a:p>
          <a:p>
            <a:pPr lvl="2"/>
            <a:r>
              <a:rPr lang="en-US" dirty="0"/>
              <a:t>Must happen within 30 days of the order being issued</a:t>
            </a:r>
          </a:p>
          <a:p>
            <a:pPr lvl="2"/>
            <a:r>
              <a:rPr lang="en-US" dirty="0"/>
              <a:t>The court has 72 hours after receipt of petition to grant a hearing</a:t>
            </a:r>
          </a:p>
          <a:p>
            <a:pPr lvl="1"/>
            <a:r>
              <a:rPr lang="en-US" dirty="0"/>
              <a:t>Allows the board of county commissioners to issue an order relating to public health with provisions less stringent than a governor’s executive order that is statewide in scope, with the local order operating in lieu of the governor’s in that county</a:t>
            </a:r>
          </a:p>
          <a:p>
            <a:pPr marL="914400" lvl="2" indent="0">
              <a:buNone/>
            </a:pPr>
            <a:endParaRPr lang="en-US" dirty="0"/>
          </a:p>
        </p:txBody>
      </p:sp>
      <p:pic>
        <p:nvPicPr>
          <p:cNvPr id="4" name="Picture 3" descr="Text&#10;&#10;Description automatically generated">
            <a:extLst>
              <a:ext uri="{FF2B5EF4-FFF2-40B4-BE49-F238E27FC236}">
                <a16:creationId xmlns:a16="http://schemas.microsoft.com/office/drawing/2014/main" id="{396E307D-8D63-4CF2-ADE6-EA89DC6AB1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4061741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BFAF8-437C-46BA-B3EF-B2E89053F980}"/>
              </a:ext>
            </a:extLst>
          </p:cNvPr>
          <p:cNvSpPr>
            <a:spLocks noGrp="1"/>
          </p:cNvSpPr>
          <p:nvPr>
            <p:ph type="title"/>
          </p:nvPr>
        </p:nvSpPr>
        <p:spPr/>
        <p:txBody>
          <a:bodyPr/>
          <a:lstStyle/>
          <a:p>
            <a:r>
              <a:rPr lang="en-US" dirty="0"/>
              <a:t>Section 7</a:t>
            </a:r>
          </a:p>
        </p:txBody>
      </p:sp>
      <p:sp>
        <p:nvSpPr>
          <p:cNvPr id="3" name="Content Placeholder 2">
            <a:extLst>
              <a:ext uri="{FF2B5EF4-FFF2-40B4-BE49-F238E27FC236}">
                <a16:creationId xmlns:a16="http://schemas.microsoft.com/office/drawing/2014/main" id="{17D08B03-A97A-44F9-8690-E037A05E3C5A}"/>
              </a:ext>
            </a:extLst>
          </p:cNvPr>
          <p:cNvSpPr>
            <a:spLocks noGrp="1"/>
          </p:cNvSpPr>
          <p:nvPr>
            <p:ph idx="1"/>
          </p:nvPr>
        </p:nvSpPr>
        <p:spPr/>
        <p:txBody>
          <a:bodyPr/>
          <a:lstStyle/>
          <a:p>
            <a:r>
              <a:rPr lang="en-US" dirty="0"/>
              <a:t>Modifies K.S.A. 2020 Supp. 48-925a</a:t>
            </a:r>
          </a:p>
          <a:p>
            <a:pPr lvl="1"/>
            <a:r>
              <a:rPr lang="en-US" dirty="0"/>
              <a:t>This statute prevents the governor from issuing any COVID orders that substantially burden or inhibit the gathering or movement of individuals or operation of any religious, civic, business or commercial activity</a:t>
            </a:r>
          </a:p>
          <a:p>
            <a:pPr lvl="1"/>
            <a:r>
              <a:rPr lang="en-US" dirty="0"/>
              <a:t>The modification is just the removal of the sunset (originally this was to expire March 31, 2021)</a:t>
            </a:r>
          </a:p>
          <a:p>
            <a:pPr lvl="2"/>
            <a:endParaRPr lang="en-US" dirty="0"/>
          </a:p>
        </p:txBody>
      </p:sp>
      <p:pic>
        <p:nvPicPr>
          <p:cNvPr id="4" name="Picture 3" descr="Text&#10;&#10;Description automatically generated">
            <a:extLst>
              <a:ext uri="{FF2B5EF4-FFF2-40B4-BE49-F238E27FC236}">
                <a16:creationId xmlns:a16="http://schemas.microsoft.com/office/drawing/2014/main" id="{0D2FD670-689B-4FD2-B391-3A1AAE22F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2412851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3CF3D-B8BB-4A79-B954-7F497EC08854}"/>
              </a:ext>
            </a:extLst>
          </p:cNvPr>
          <p:cNvSpPr>
            <a:spLocks noGrp="1"/>
          </p:cNvSpPr>
          <p:nvPr>
            <p:ph type="title"/>
          </p:nvPr>
        </p:nvSpPr>
        <p:spPr/>
        <p:txBody>
          <a:bodyPr/>
          <a:lstStyle/>
          <a:p>
            <a:r>
              <a:rPr lang="en-US" dirty="0"/>
              <a:t>Section 8</a:t>
            </a:r>
          </a:p>
        </p:txBody>
      </p:sp>
      <p:sp>
        <p:nvSpPr>
          <p:cNvPr id="3" name="Content Placeholder 2">
            <a:extLst>
              <a:ext uri="{FF2B5EF4-FFF2-40B4-BE49-F238E27FC236}">
                <a16:creationId xmlns:a16="http://schemas.microsoft.com/office/drawing/2014/main" id="{10377812-F3AD-45CE-BA25-404B0FED17EC}"/>
              </a:ext>
            </a:extLst>
          </p:cNvPr>
          <p:cNvSpPr>
            <a:spLocks noGrp="1"/>
          </p:cNvSpPr>
          <p:nvPr>
            <p:ph idx="1"/>
          </p:nvPr>
        </p:nvSpPr>
        <p:spPr/>
        <p:txBody>
          <a:bodyPr/>
          <a:lstStyle/>
          <a:p>
            <a:r>
              <a:rPr lang="en-US" dirty="0"/>
              <a:t>Modifies K.S.A. 2020 Supp. 48-932</a:t>
            </a:r>
          </a:p>
          <a:p>
            <a:pPr lvl="1"/>
            <a:r>
              <a:rPr lang="en-US" dirty="0"/>
              <a:t>This statute covers the ability for county commissions to declare a state of local disaster emergency</a:t>
            </a:r>
          </a:p>
          <a:p>
            <a:pPr lvl="1"/>
            <a:r>
              <a:rPr lang="en-US" dirty="0"/>
              <a:t>The modification is adding party aggrievement language similar to the other sections in the bill</a:t>
            </a:r>
          </a:p>
          <a:p>
            <a:pPr lvl="2"/>
            <a:r>
              <a:rPr lang="en-US" dirty="0"/>
              <a:t>Parties aggrieved may file a civil action in district court within 30 days after the commission’s action was taken</a:t>
            </a:r>
          </a:p>
          <a:p>
            <a:pPr lvl="2"/>
            <a:r>
              <a:rPr lang="en-US" dirty="0"/>
              <a:t>The courts have 72 hours to conduct a hearing upon receiving the petition</a:t>
            </a:r>
          </a:p>
        </p:txBody>
      </p:sp>
      <p:pic>
        <p:nvPicPr>
          <p:cNvPr id="4" name="Picture 3" descr="Text&#10;&#10;Description automatically generated">
            <a:extLst>
              <a:ext uri="{FF2B5EF4-FFF2-40B4-BE49-F238E27FC236}">
                <a16:creationId xmlns:a16="http://schemas.microsoft.com/office/drawing/2014/main" id="{9C587FFC-F8C8-4AF9-B71A-153B7154E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348825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984AC-D357-4E70-B22A-72458C440213}"/>
              </a:ext>
            </a:extLst>
          </p:cNvPr>
          <p:cNvSpPr>
            <a:spLocks noGrp="1"/>
          </p:cNvSpPr>
          <p:nvPr>
            <p:ph type="title"/>
          </p:nvPr>
        </p:nvSpPr>
        <p:spPr/>
        <p:txBody>
          <a:bodyPr/>
          <a:lstStyle/>
          <a:p>
            <a:r>
              <a:rPr lang="en-US" dirty="0"/>
              <a:t>Section 9</a:t>
            </a:r>
          </a:p>
        </p:txBody>
      </p:sp>
      <p:sp>
        <p:nvSpPr>
          <p:cNvPr id="3" name="Content Placeholder 2">
            <a:extLst>
              <a:ext uri="{FF2B5EF4-FFF2-40B4-BE49-F238E27FC236}">
                <a16:creationId xmlns:a16="http://schemas.microsoft.com/office/drawing/2014/main" id="{B32CA0DC-2A90-43C1-BB3F-15C323460EC1}"/>
              </a:ext>
            </a:extLst>
          </p:cNvPr>
          <p:cNvSpPr>
            <a:spLocks noGrp="1"/>
          </p:cNvSpPr>
          <p:nvPr>
            <p:ph idx="1"/>
          </p:nvPr>
        </p:nvSpPr>
        <p:spPr/>
        <p:txBody>
          <a:bodyPr/>
          <a:lstStyle/>
          <a:p>
            <a:r>
              <a:rPr lang="en-US" dirty="0"/>
              <a:t>Modifies K.S.A. 2020 Supp. 48-939</a:t>
            </a:r>
          </a:p>
          <a:p>
            <a:r>
              <a:rPr lang="en-US" dirty="0"/>
              <a:t>This statute deals with penalties for those who intentionally violate the provisions of this act</a:t>
            </a:r>
          </a:p>
          <a:p>
            <a:r>
              <a:rPr lang="en-US" dirty="0"/>
              <a:t>The modification is an addition regarding knowingly violating an executive order issued pursuant to K.S.A. 48-925 (mandates curfew or prohibits public entry into an area affected by a disaster)</a:t>
            </a:r>
          </a:p>
          <a:p>
            <a:pPr lvl="1"/>
            <a:r>
              <a:rPr lang="en-US" dirty="0"/>
              <a:t>Makes such a violation a class A nonperson misdemeanor</a:t>
            </a:r>
          </a:p>
        </p:txBody>
      </p:sp>
      <p:pic>
        <p:nvPicPr>
          <p:cNvPr id="4" name="Picture 3" descr="Text&#10;&#10;Description automatically generated">
            <a:extLst>
              <a:ext uri="{FF2B5EF4-FFF2-40B4-BE49-F238E27FC236}">
                <a16:creationId xmlns:a16="http://schemas.microsoft.com/office/drawing/2014/main" id="{FCB7471F-AC14-4F4A-AE1B-290A194911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2178719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4B4FC-0AEB-46B6-9BD7-6739739A9B8A}"/>
              </a:ext>
            </a:extLst>
          </p:cNvPr>
          <p:cNvSpPr>
            <a:spLocks noGrp="1"/>
          </p:cNvSpPr>
          <p:nvPr>
            <p:ph type="title"/>
          </p:nvPr>
        </p:nvSpPr>
        <p:spPr/>
        <p:txBody>
          <a:bodyPr/>
          <a:lstStyle/>
          <a:p>
            <a:r>
              <a:rPr lang="en-US" dirty="0"/>
              <a:t>Section 10</a:t>
            </a:r>
          </a:p>
        </p:txBody>
      </p:sp>
      <p:sp>
        <p:nvSpPr>
          <p:cNvPr id="3" name="Content Placeholder 2">
            <a:extLst>
              <a:ext uri="{FF2B5EF4-FFF2-40B4-BE49-F238E27FC236}">
                <a16:creationId xmlns:a16="http://schemas.microsoft.com/office/drawing/2014/main" id="{8CB3694B-EF39-4A7B-B52B-D3B73FF78AD5}"/>
              </a:ext>
            </a:extLst>
          </p:cNvPr>
          <p:cNvSpPr>
            <a:spLocks noGrp="1"/>
          </p:cNvSpPr>
          <p:nvPr>
            <p:ph idx="1"/>
          </p:nvPr>
        </p:nvSpPr>
        <p:spPr/>
        <p:txBody>
          <a:bodyPr/>
          <a:lstStyle/>
          <a:p>
            <a:r>
              <a:rPr lang="en-US" dirty="0"/>
              <a:t>Modifies K.S.A. 2020 Supp. 48-949</a:t>
            </a:r>
          </a:p>
          <a:p>
            <a:r>
              <a:rPr lang="en-US" dirty="0"/>
              <a:t>Clarifies this is the Kansas intrastate emergency mutual aid act</a:t>
            </a:r>
          </a:p>
          <a:p>
            <a:r>
              <a:rPr lang="en-US" dirty="0"/>
              <a:t>Expands the definition of “emergency responder” to include 911 call center public safety telecommunicators and physician assistants</a:t>
            </a:r>
          </a:p>
        </p:txBody>
      </p:sp>
      <p:pic>
        <p:nvPicPr>
          <p:cNvPr id="4" name="Picture 3" descr="Text&#10;&#10;Description automatically generated">
            <a:extLst>
              <a:ext uri="{FF2B5EF4-FFF2-40B4-BE49-F238E27FC236}">
                <a16:creationId xmlns:a16="http://schemas.microsoft.com/office/drawing/2014/main" id="{1A5B3138-6831-4732-8974-8FF9196B15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3915910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87CE-DC15-40A8-9EE7-46425AE58E4E}"/>
              </a:ext>
            </a:extLst>
          </p:cNvPr>
          <p:cNvSpPr>
            <a:spLocks noGrp="1"/>
          </p:cNvSpPr>
          <p:nvPr>
            <p:ph type="title"/>
          </p:nvPr>
        </p:nvSpPr>
        <p:spPr/>
        <p:txBody>
          <a:bodyPr/>
          <a:lstStyle/>
          <a:p>
            <a:r>
              <a:rPr lang="en-US" dirty="0"/>
              <a:t>Section 11</a:t>
            </a:r>
          </a:p>
        </p:txBody>
      </p:sp>
      <p:sp>
        <p:nvSpPr>
          <p:cNvPr id="3" name="Content Placeholder 2">
            <a:extLst>
              <a:ext uri="{FF2B5EF4-FFF2-40B4-BE49-F238E27FC236}">
                <a16:creationId xmlns:a16="http://schemas.microsoft.com/office/drawing/2014/main" id="{9FD48383-A6C2-4387-B9FD-61AD64D4DE63}"/>
              </a:ext>
            </a:extLst>
          </p:cNvPr>
          <p:cNvSpPr>
            <a:spLocks noGrp="1"/>
          </p:cNvSpPr>
          <p:nvPr>
            <p:ph idx="1"/>
          </p:nvPr>
        </p:nvSpPr>
        <p:spPr/>
        <p:txBody>
          <a:bodyPr>
            <a:normAutofit/>
          </a:bodyPr>
          <a:lstStyle/>
          <a:p>
            <a:r>
              <a:rPr lang="en-US" dirty="0"/>
              <a:t>Modifies K.S.A. 65-101</a:t>
            </a:r>
          </a:p>
          <a:p>
            <a:r>
              <a:rPr lang="en-US" dirty="0"/>
              <a:t>This statute deals with powers of the Secretary of KDHE</a:t>
            </a:r>
          </a:p>
          <a:p>
            <a:r>
              <a:rPr lang="en-US" dirty="0"/>
              <a:t>Adds a new provision relating to state of disaster emergencies (per K.S.A. 48-924) and local state of disaster emergencies (per K.S.A. 48-932)</a:t>
            </a:r>
          </a:p>
          <a:p>
            <a:pPr lvl="1"/>
            <a:r>
              <a:rPr lang="en-US" dirty="0"/>
              <a:t>In both cases, the legislature can revoke an order issued by the KDHE Secretary</a:t>
            </a:r>
          </a:p>
          <a:p>
            <a:pPr lvl="1"/>
            <a:r>
              <a:rPr lang="en-US" dirty="0"/>
              <a:t>The LCC can act in lieu of the legislature when the legislature is adjourned or not in session</a:t>
            </a:r>
          </a:p>
          <a:p>
            <a:pPr lvl="1"/>
            <a:endParaRPr lang="en-US" dirty="0"/>
          </a:p>
        </p:txBody>
      </p:sp>
      <p:pic>
        <p:nvPicPr>
          <p:cNvPr id="4" name="Picture 3" descr="Text&#10;&#10;Description automatically generated">
            <a:extLst>
              <a:ext uri="{FF2B5EF4-FFF2-40B4-BE49-F238E27FC236}">
                <a16:creationId xmlns:a16="http://schemas.microsoft.com/office/drawing/2014/main" id="{77D8A3E5-678B-4E2F-92E5-774196EE74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6919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A4B6-3C2E-4036-A656-E91FB0F4236D}"/>
              </a:ext>
            </a:extLst>
          </p:cNvPr>
          <p:cNvSpPr>
            <a:spLocks noGrp="1"/>
          </p:cNvSpPr>
          <p:nvPr>
            <p:ph type="title"/>
          </p:nvPr>
        </p:nvSpPr>
        <p:spPr/>
        <p:txBody>
          <a:bodyPr/>
          <a:lstStyle/>
          <a:p>
            <a:r>
              <a:rPr lang="en-US" dirty="0"/>
              <a:t>Section 12</a:t>
            </a:r>
          </a:p>
        </p:txBody>
      </p:sp>
      <p:sp>
        <p:nvSpPr>
          <p:cNvPr id="3" name="Content Placeholder 2">
            <a:extLst>
              <a:ext uri="{FF2B5EF4-FFF2-40B4-BE49-F238E27FC236}">
                <a16:creationId xmlns:a16="http://schemas.microsoft.com/office/drawing/2014/main" id="{AC72673C-1404-48EC-8726-C6464CE68E24}"/>
              </a:ext>
            </a:extLst>
          </p:cNvPr>
          <p:cNvSpPr>
            <a:spLocks noGrp="1"/>
          </p:cNvSpPr>
          <p:nvPr>
            <p:ph idx="1"/>
          </p:nvPr>
        </p:nvSpPr>
        <p:spPr/>
        <p:txBody>
          <a:bodyPr>
            <a:normAutofit fontScale="77500" lnSpcReduction="20000"/>
          </a:bodyPr>
          <a:lstStyle/>
          <a:p>
            <a:r>
              <a:rPr lang="en-US" dirty="0"/>
              <a:t>Modifies K.S.A. 2020 Supp. 65-201</a:t>
            </a:r>
          </a:p>
          <a:p>
            <a:r>
              <a:rPr lang="en-US" dirty="0"/>
              <a:t>This statute deals with powers of local health officers and the boards of health/boards of county commissioners</a:t>
            </a:r>
          </a:p>
          <a:p>
            <a:r>
              <a:rPr lang="en-US" dirty="0"/>
              <a:t>This adds a section specifying that certain orders now must be issued from the board of county commissioners and not from the local health officer (provisions exist for when the board is unable to meet). The types of orders that must be commissioner-issued are:</a:t>
            </a:r>
          </a:p>
          <a:p>
            <a:pPr lvl="1"/>
            <a:r>
              <a:rPr lang="en-US" dirty="0"/>
              <a:t>Mandating the wearing of face masks</a:t>
            </a:r>
          </a:p>
          <a:p>
            <a:pPr lvl="1"/>
            <a:r>
              <a:rPr lang="en-US" dirty="0"/>
              <a:t>Limiting the size of gatherings of individuals</a:t>
            </a:r>
          </a:p>
          <a:p>
            <a:pPr lvl="1"/>
            <a:r>
              <a:rPr lang="en-US" dirty="0"/>
              <a:t>Curtailing the operation of business</a:t>
            </a:r>
          </a:p>
          <a:p>
            <a:pPr lvl="1"/>
            <a:r>
              <a:rPr lang="en-US" dirty="0"/>
              <a:t>Controlling the movement of the population of the county</a:t>
            </a:r>
          </a:p>
          <a:p>
            <a:pPr lvl="1"/>
            <a:r>
              <a:rPr lang="en-US" dirty="0"/>
              <a:t>Limiting religious gatherings</a:t>
            </a:r>
          </a:p>
          <a:p>
            <a:r>
              <a:rPr lang="en-US" dirty="0"/>
              <a:t>Also adds aggrievement language like several of the other SB 40 sections (30 days to file a civil action in district court/72 hours after petition for the court to hold a hearing)</a:t>
            </a:r>
          </a:p>
        </p:txBody>
      </p:sp>
      <p:pic>
        <p:nvPicPr>
          <p:cNvPr id="4" name="Picture 3" descr="Text&#10;&#10;Description automatically generated">
            <a:extLst>
              <a:ext uri="{FF2B5EF4-FFF2-40B4-BE49-F238E27FC236}">
                <a16:creationId xmlns:a16="http://schemas.microsoft.com/office/drawing/2014/main" id="{EB7E0F89-C35F-481F-BE2D-EB8156BD03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1321943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A4B6-3C2E-4036-A656-E91FB0F4236D}"/>
              </a:ext>
            </a:extLst>
          </p:cNvPr>
          <p:cNvSpPr>
            <a:spLocks noGrp="1"/>
          </p:cNvSpPr>
          <p:nvPr>
            <p:ph type="title"/>
          </p:nvPr>
        </p:nvSpPr>
        <p:spPr/>
        <p:txBody>
          <a:bodyPr/>
          <a:lstStyle/>
          <a:p>
            <a:r>
              <a:rPr lang="en-US" dirty="0"/>
              <a:t>Section 13</a:t>
            </a:r>
          </a:p>
        </p:txBody>
      </p:sp>
      <p:sp>
        <p:nvSpPr>
          <p:cNvPr id="3" name="Content Placeholder 2">
            <a:extLst>
              <a:ext uri="{FF2B5EF4-FFF2-40B4-BE49-F238E27FC236}">
                <a16:creationId xmlns:a16="http://schemas.microsoft.com/office/drawing/2014/main" id="{AC72673C-1404-48EC-8726-C6464CE68E24}"/>
              </a:ext>
            </a:extLst>
          </p:cNvPr>
          <p:cNvSpPr>
            <a:spLocks noGrp="1"/>
          </p:cNvSpPr>
          <p:nvPr>
            <p:ph idx="1"/>
          </p:nvPr>
        </p:nvSpPr>
        <p:spPr/>
        <p:txBody>
          <a:bodyPr>
            <a:normAutofit/>
          </a:bodyPr>
          <a:lstStyle/>
          <a:p>
            <a:r>
              <a:rPr lang="en-US" dirty="0"/>
              <a:t>Modifies K.S.A. 75-3711</a:t>
            </a:r>
          </a:p>
          <a:p>
            <a:r>
              <a:rPr lang="en-US" dirty="0"/>
              <a:t>This just cleans up language and pulls K.S.A. 48-924 out of responsibilities of the state finance council (as SB 40 earlier shifted that statute over to the LCC instead)</a:t>
            </a:r>
          </a:p>
        </p:txBody>
      </p:sp>
      <p:pic>
        <p:nvPicPr>
          <p:cNvPr id="4" name="Picture 3" descr="Text&#10;&#10;Description automatically generated">
            <a:extLst>
              <a:ext uri="{FF2B5EF4-FFF2-40B4-BE49-F238E27FC236}">
                <a16:creationId xmlns:a16="http://schemas.microsoft.com/office/drawing/2014/main" id="{EB7E0F89-C35F-481F-BE2D-EB8156BD03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1570429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A4B6-3C2E-4036-A656-E91FB0F4236D}"/>
              </a:ext>
            </a:extLst>
          </p:cNvPr>
          <p:cNvSpPr>
            <a:spLocks noGrp="1"/>
          </p:cNvSpPr>
          <p:nvPr>
            <p:ph type="title"/>
          </p:nvPr>
        </p:nvSpPr>
        <p:spPr/>
        <p:txBody>
          <a:bodyPr/>
          <a:lstStyle/>
          <a:p>
            <a:r>
              <a:rPr lang="en-US" dirty="0"/>
              <a:t>Section 14</a:t>
            </a:r>
          </a:p>
        </p:txBody>
      </p:sp>
      <p:sp>
        <p:nvSpPr>
          <p:cNvPr id="3" name="Content Placeholder 2">
            <a:extLst>
              <a:ext uri="{FF2B5EF4-FFF2-40B4-BE49-F238E27FC236}">
                <a16:creationId xmlns:a16="http://schemas.microsoft.com/office/drawing/2014/main" id="{AC72673C-1404-48EC-8726-C6464CE68E24}"/>
              </a:ext>
            </a:extLst>
          </p:cNvPr>
          <p:cNvSpPr>
            <a:spLocks noGrp="1"/>
          </p:cNvSpPr>
          <p:nvPr>
            <p:ph idx="1"/>
          </p:nvPr>
        </p:nvSpPr>
        <p:spPr/>
        <p:txBody>
          <a:bodyPr>
            <a:normAutofit/>
          </a:bodyPr>
          <a:lstStyle/>
          <a:p>
            <a:r>
              <a:rPr lang="en-US" dirty="0"/>
              <a:t>Declares the provision of this act are severable</a:t>
            </a:r>
          </a:p>
          <a:p>
            <a:pPr lvl="1"/>
            <a:r>
              <a:rPr lang="en-US" dirty="0"/>
              <a:t>This meanings if a portion of the act is declared unconstitutional/invalid the other portions of the act remain valid and enforceable</a:t>
            </a:r>
          </a:p>
        </p:txBody>
      </p:sp>
      <p:pic>
        <p:nvPicPr>
          <p:cNvPr id="4" name="Picture 3" descr="Text&#10;&#10;Description automatically generated">
            <a:extLst>
              <a:ext uri="{FF2B5EF4-FFF2-40B4-BE49-F238E27FC236}">
                <a16:creationId xmlns:a16="http://schemas.microsoft.com/office/drawing/2014/main" id="{EB7E0F89-C35F-481F-BE2D-EB8156BD03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1549807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A4B6-3C2E-4036-A656-E91FB0F4236D}"/>
              </a:ext>
            </a:extLst>
          </p:cNvPr>
          <p:cNvSpPr>
            <a:spLocks noGrp="1"/>
          </p:cNvSpPr>
          <p:nvPr>
            <p:ph type="title"/>
          </p:nvPr>
        </p:nvSpPr>
        <p:spPr/>
        <p:txBody>
          <a:bodyPr/>
          <a:lstStyle/>
          <a:p>
            <a:r>
              <a:rPr lang="en-US" dirty="0"/>
              <a:t>Section 15</a:t>
            </a:r>
          </a:p>
        </p:txBody>
      </p:sp>
      <p:sp>
        <p:nvSpPr>
          <p:cNvPr id="3" name="Content Placeholder 2">
            <a:extLst>
              <a:ext uri="{FF2B5EF4-FFF2-40B4-BE49-F238E27FC236}">
                <a16:creationId xmlns:a16="http://schemas.microsoft.com/office/drawing/2014/main" id="{AC72673C-1404-48EC-8726-C6464CE68E24}"/>
              </a:ext>
            </a:extLst>
          </p:cNvPr>
          <p:cNvSpPr>
            <a:spLocks noGrp="1"/>
          </p:cNvSpPr>
          <p:nvPr>
            <p:ph idx="1"/>
          </p:nvPr>
        </p:nvSpPr>
        <p:spPr/>
        <p:txBody>
          <a:bodyPr>
            <a:normAutofit/>
          </a:bodyPr>
          <a:lstStyle/>
          <a:p>
            <a:r>
              <a:rPr lang="en-US" dirty="0"/>
              <a:t>Announces some statutes that are repealed by this bill</a:t>
            </a:r>
          </a:p>
        </p:txBody>
      </p:sp>
      <p:pic>
        <p:nvPicPr>
          <p:cNvPr id="4" name="Picture 3" descr="Text&#10;&#10;Description automatically generated">
            <a:extLst>
              <a:ext uri="{FF2B5EF4-FFF2-40B4-BE49-F238E27FC236}">
                <a16:creationId xmlns:a16="http://schemas.microsoft.com/office/drawing/2014/main" id="{EB7E0F89-C35F-481F-BE2D-EB8156BD03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390078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146AA36-EAA4-4F1E-870E-7631E54B8C61}"/>
              </a:ext>
            </a:extLst>
          </p:cNvPr>
          <p:cNvPicPr>
            <a:picLocks noChangeAspect="1"/>
          </p:cNvPicPr>
          <p:nvPr/>
        </p:nvPicPr>
        <p:blipFill>
          <a:blip r:embed="rId3"/>
          <a:stretch>
            <a:fillRect/>
          </a:stretch>
        </p:blipFill>
        <p:spPr>
          <a:xfrm>
            <a:off x="2208654" y="-482456"/>
            <a:ext cx="7280609" cy="3616036"/>
          </a:xfrm>
          <a:prstGeom prst="rect">
            <a:avLst/>
          </a:prstGeom>
        </p:spPr>
      </p:pic>
      <p:pic>
        <p:nvPicPr>
          <p:cNvPr id="5" name="Content Placeholder 4">
            <a:extLst>
              <a:ext uri="{FF2B5EF4-FFF2-40B4-BE49-F238E27FC236}">
                <a16:creationId xmlns:a16="http://schemas.microsoft.com/office/drawing/2014/main" id="{C2C4CFE2-BADA-49B6-A4B2-F4E29EF1B902}"/>
              </a:ext>
            </a:extLst>
          </p:cNvPr>
          <p:cNvPicPr>
            <a:picLocks noGrp="1" noChangeAspect="1"/>
          </p:cNvPicPr>
          <p:nvPr>
            <p:ph idx="1"/>
          </p:nvPr>
        </p:nvPicPr>
        <p:blipFill>
          <a:blip r:embed="rId4"/>
          <a:stretch>
            <a:fillRect/>
          </a:stretch>
        </p:blipFill>
        <p:spPr>
          <a:xfrm>
            <a:off x="973571" y="2470799"/>
            <a:ext cx="11218429" cy="1325562"/>
          </a:xfrm>
        </p:spPr>
      </p:pic>
      <p:sp>
        <p:nvSpPr>
          <p:cNvPr id="7" name="TextBox 6">
            <a:extLst>
              <a:ext uri="{FF2B5EF4-FFF2-40B4-BE49-F238E27FC236}">
                <a16:creationId xmlns:a16="http://schemas.microsoft.com/office/drawing/2014/main" id="{E4ECEF78-9279-47D8-89CC-490FCFE7645F}"/>
              </a:ext>
            </a:extLst>
          </p:cNvPr>
          <p:cNvSpPr txBox="1"/>
          <p:nvPr/>
        </p:nvSpPr>
        <p:spPr>
          <a:xfrm>
            <a:off x="7766782" y="5625170"/>
            <a:ext cx="39878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www.sunflowerfoundation.org</a:t>
            </a:r>
          </a:p>
        </p:txBody>
      </p:sp>
      <p:pic>
        <p:nvPicPr>
          <p:cNvPr id="8" name="Picture 7" descr="Text&#10;&#10;Description automatically generated">
            <a:extLst>
              <a:ext uri="{FF2B5EF4-FFF2-40B4-BE49-F238E27FC236}">
                <a16:creationId xmlns:a16="http://schemas.microsoft.com/office/drawing/2014/main" id="{3A30F7F1-3610-4BA9-B133-BDF5016394C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210808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A4B6-3C2E-4036-A656-E91FB0F4236D}"/>
              </a:ext>
            </a:extLst>
          </p:cNvPr>
          <p:cNvSpPr>
            <a:spLocks noGrp="1"/>
          </p:cNvSpPr>
          <p:nvPr>
            <p:ph type="title"/>
          </p:nvPr>
        </p:nvSpPr>
        <p:spPr/>
        <p:txBody>
          <a:bodyPr/>
          <a:lstStyle/>
          <a:p>
            <a:r>
              <a:rPr lang="en-US" dirty="0"/>
              <a:t>Section 16</a:t>
            </a:r>
          </a:p>
        </p:txBody>
      </p:sp>
      <p:sp>
        <p:nvSpPr>
          <p:cNvPr id="3" name="Content Placeholder 2">
            <a:extLst>
              <a:ext uri="{FF2B5EF4-FFF2-40B4-BE49-F238E27FC236}">
                <a16:creationId xmlns:a16="http://schemas.microsoft.com/office/drawing/2014/main" id="{AC72673C-1404-48EC-8726-C6464CE68E24}"/>
              </a:ext>
            </a:extLst>
          </p:cNvPr>
          <p:cNvSpPr>
            <a:spLocks noGrp="1"/>
          </p:cNvSpPr>
          <p:nvPr>
            <p:ph idx="1"/>
          </p:nvPr>
        </p:nvSpPr>
        <p:spPr/>
        <p:txBody>
          <a:bodyPr>
            <a:normAutofit/>
          </a:bodyPr>
          <a:lstStyle/>
          <a:p>
            <a:r>
              <a:rPr lang="en-US" dirty="0"/>
              <a:t>Notes this act becomes law after it is published in the Kansas register (which happened on March 25, 2021)</a:t>
            </a:r>
          </a:p>
        </p:txBody>
      </p:sp>
      <p:pic>
        <p:nvPicPr>
          <p:cNvPr id="4" name="Picture 3" descr="Text&#10;&#10;Description automatically generated">
            <a:extLst>
              <a:ext uri="{FF2B5EF4-FFF2-40B4-BE49-F238E27FC236}">
                <a16:creationId xmlns:a16="http://schemas.microsoft.com/office/drawing/2014/main" id="{EB7E0F89-C35F-481F-BE2D-EB8156BD03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2143388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DFDC-A071-4A07-836C-A614A51FBCC1}"/>
              </a:ext>
            </a:extLst>
          </p:cNvPr>
          <p:cNvSpPr>
            <a:spLocks noGrp="1"/>
          </p:cNvSpPr>
          <p:nvPr>
            <p:ph type="title"/>
          </p:nvPr>
        </p:nvSpPr>
        <p:spPr/>
        <p:txBody>
          <a:bodyPr/>
          <a:lstStyle/>
          <a:p>
            <a:r>
              <a:rPr lang="en-US" dirty="0"/>
              <a:t>Q&amp;A &amp; Discussion</a:t>
            </a:r>
          </a:p>
        </p:txBody>
      </p:sp>
      <p:sp>
        <p:nvSpPr>
          <p:cNvPr id="3" name="Content Placeholder 2">
            <a:extLst>
              <a:ext uri="{FF2B5EF4-FFF2-40B4-BE49-F238E27FC236}">
                <a16:creationId xmlns:a16="http://schemas.microsoft.com/office/drawing/2014/main" id="{D857F5C2-C02E-4CDD-BFBB-CCE3E226ECAD}"/>
              </a:ext>
            </a:extLst>
          </p:cNvPr>
          <p:cNvSpPr>
            <a:spLocks noGrp="1"/>
          </p:cNvSpPr>
          <p:nvPr>
            <p:ph idx="1"/>
          </p:nvPr>
        </p:nvSpPr>
        <p:spPr/>
        <p:txBody>
          <a:bodyPr/>
          <a:lstStyle/>
          <a:p>
            <a:r>
              <a:rPr lang="en-US" dirty="0"/>
              <a:t>Contact information:</a:t>
            </a:r>
          </a:p>
          <a:p>
            <a:pPr marL="457200" lvl="1" indent="0">
              <a:buNone/>
            </a:pPr>
            <a:r>
              <a:rPr lang="en-US" b="1" dirty="0"/>
              <a:t>Jay Hall</a:t>
            </a:r>
          </a:p>
          <a:p>
            <a:pPr marL="457200" lvl="1" indent="0">
              <a:buNone/>
            </a:pPr>
            <a:r>
              <a:rPr lang="en-US" b="1" dirty="0"/>
              <a:t>Deputy Director and General Counsel </a:t>
            </a:r>
          </a:p>
          <a:p>
            <a:pPr marL="457200" lvl="1" indent="0">
              <a:buNone/>
            </a:pPr>
            <a:r>
              <a:rPr lang="en-US" b="1" dirty="0"/>
              <a:t>785-272-2585 </a:t>
            </a:r>
          </a:p>
          <a:p>
            <a:pPr marL="457200" lvl="1" indent="0">
              <a:buNone/>
            </a:pPr>
            <a:r>
              <a:rPr lang="en-US" b="1" dirty="0"/>
              <a:t>hall@kansascounties.org</a:t>
            </a:r>
          </a:p>
        </p:txBody>
      </p:sp>
      <p:pic>
        <p:nvPicPr>
          <p:cNvPr id="4" name="Picture 3" descr="Text&#10;&#10;Description automatically generated">
            <a:extLst>
              <a:ext uri="{FF2B5EF4-FFF2-40B4-BE49-F238E27FC236}">
                <a16:creationId xmlns:a16="http://schemas.microsoft.com/office/drawing/2014/main" id="{5AAA30BD-D6CE-469F-B3DD-5933733EB3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218306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8B26-4845-43EA-9B13-401600B469C5}"/>
              </a:ext>
            </a:extLst>
          </p:cNvPr>
          <p:cNvSpPr>
            <a:spLocks noGrp="1"/>
          </p:cNvSpPr>
          <p:nvPr>
            <p:ph type="title"/>
          </p:nvPr>
        </p:nvSpPr>
        <p:spPr/>
        <p:txBody>
          <a:bodyPr/>
          <a:lstStyle/>
          <a:p>
            <a:r>
              <a:rPr lang="en-US" dirty="0"/>
              <a:t>SB40 Overview</a:t>
            </a:r>
          </a:p>
        </p:txBody>
      </p:sp>
      <p:sp>
        <p:nvSpPr>
          <p:cNvPr id="3" name="Content Placeholder 2">
            <a:extLst>
              <a:ext uri="{FF2B5EF4-FFF2-40B4-BE49-F238E27FC236}">
                <a16:creationId xmlns:a16="http://schemas.microsoft.com/office/drawing/2014/main" id="{3121C82E-DFE5-457E-91E8-2AD81707E4D2}"/>
              </a:ext>
            </a:extLst>
          </p:cNvPr>
          <p:cNvSpPr>
            <a:spLocks noGrp="1"/>
          </p:cNvSpPr>
          <p:nvPr>
            <p:ph idx="1"/>
          </p:nvPr>
        </p:nvSpPr>
        <p:spPr/>
        <p:txBody>
          <a:bodyPr/>
          <a:lstStyle/>
          <a:p>
            <a:r>
              <a:rPr lang="en-US" dirty="0"/>
              <a:t>SB 40 was enrolled into law in March 2021</a:t>
            </a:r>
          </a:p>
          <a:p>
            <a:r>
              <a:rPr lang="en-US" dirty="0"/>
              <a:t>It touches on a number of statutes</a:t>
            </a:r>
          </a:p>
          <a:p>
            <a:pPr lvl="1"/>
            <a:r>
              <a:rPr lang="en-US" dirty="0"/>
              <a:t>There were a number of changes to the Kansas Emergency Management Act (KEMA)</a:t>
            </a:r>
          </a:p>
          <a:p>
            <a:pPr lvl="1"/>
            <a:r>
              <a:rPr lang="en-US" dirty="0"/>
              <a:t>The bill also made a number of pandemic-driven changes in the areas of schools and public health</a:t>
            </a:r>
          </a:p>
          <a:p>
            <a:r>
              <a:rPr lang="en-US" dirty="0"/>
              <a:t>The constitutionality of SB 40 has been challenged</a:t>
            </a:r>
          </a:p>
          <a:p>
            <a:pPr lvl="1"/>
            <a:r>
              <a:rPr lang="en-US" dirty="0"/>
              <a:t>The Kansas Supreme Court met in late October 2021 to hear the challenge</a:t>
            </a:r>
          </a:p>
          <a:p>
            <a:pPr lvl="1"/>
            <a:r>
              <a:rPr lang="en-US" dirty="0"/>
              <a:t>No decision reached yet; at this time SB 40 is the law of the land</a:t>
            </a:r>
          </a:p>
          <a:p>
            <a:endParaRPr lang="en-US" dirty="0"/>
          </a:p>
          <a:p>
            <a:endParaRPr lang="en-US" dirty="0"/>
          </a:p>
        </p:txBody>
      </p:sp>
      <p:pic>
        <p:nvPicPr>
          <p:cNvPr id="4" name="Picture 3" descr="Text&#10;&#10;Description automatically generated">
            <a:extLst>
              <a:ext uri="{FF2B5EF4-FFF2-40B4-BE49-F238E27FC236}">
                <a16:creationId xmlns:a16="http://schemas.microsoft.com/office/drawing/2014/main" id="{A88086EF-154A-4273-A791-AA5D9F3945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3262411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DF8C8-DAD3-4694-8D48-046A2BAD329D}"/>
              </a:ext>
            </a:extLst>
          </p:cNvPr>
          <p:cNvSpPr>
            <a:spLocks noGrp="1"/>
          </p:cNvSpPr>
          <p:nvPr>
            <p:ph type="title"/>
          </p:nvPr>
        </p:nvSpPr>
        <p:spPr/>
        <p:txBody>
          <a:bodyPr/>
          <a:lstStyle/>
          <a:p>
            <a:r>
              <a:rPr lang="en-US" dirty="0"/>
              <a:t>Section 1</a:t>
            </a:r>
          </a:p>
        </p:txBody>
      </p:sp>
      <p:sp>
        <p:nvSpPr>
          <p:cNvPr id="3" name="Content Placeholder 2">
            <a:extLst>
              <a:ext uri="{FF2B5EF4-FFF2-40B4-BE49-F238E27FC236}">
                <a16:creationId xmlns:a16="http://schemas.microsoft.com/office/drawing/2014/main" id="{68F47E0B-33D8-49D7-A20D-B5195C5F36AB}"/>
              </a:ext>
            </a:extLst>
          </p:cNvPr>
          <p:cNvSpPr>
            <a:spLocks noGrp="1"/>
          </p:cNvSpPr>
          <p:nvPr>
            <p:ph idx="1"/>
          </p:nvPr>
        </p:nvSpPr>
        <p:spPr/>
        <p:txBody>
          <a:bodyPr/>
          <a:lstStyle/>
          <a:p>
            <a:r>
              <a:rPr lang="en-US" b="1" dirty="0"/>
              <a:t>Applied only during the state of disaster for COVID-19 (ended late June 2021)</a:t>
            </a:r>
          </a:p>
          <a:p>
            <a:r>
              <a:rPr lang="en-US" dirty="0"/>
              <a:t>Said only a school district’s board of education has authority to take actions and issue orders related to COVID that impact the operation of the school or attendance center</a:t>
            </a:r>
          </a:p>
          <a:p>
            <a:pPr lvl="1"/>
            <a:r>
              <a:rPr lang="en-US" dirty="0"/>
              <a:t>This included closuring, alternative attendance measures (e.g., virtual), mandates any actions of students/employees while at the school</a:t>
            </a:r>
          </a:p>
          <a:p>
            <a:pPr lvl="1"/>
            <a:r>
              <a:rPr lang="en-US" dirty="0"/>
              <a:t>Local health officers, KDHE, the governor, and other units of government could advise and provide guidance but could not take action</a:t>
            </a:r>
          </a:p>
        </p:txBody>
      </p:sp>
      <p:pic>
        <p:nvPicPr>
          <p:cNvPr id="4" name="Picture 3" descr="Text&#10;&#10;Description automatically generated">
            <a:extLst>
              <a:ext uri="{FF2B5EF4-FFF2-40B4-BE49-F238E27FC236}">
                <a16:creationId xmlns:a16="http://schemas.microsoft.com/office/drawing/2014/main" id="{1D76BCFE-0E27-41A4-8CD7-24C3E7A847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398741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3B8E-3D5C-4809-A5D1-AA135ACDAA73}"/>
              </a:ext>
            </a:extLst>
          </p:cNvPr>
          <p:cNvSpPr>
            <a:spLocks noGrp="1"/>
          </p:cNvSpPr>
          <p:nvPr>
            <p:ph type="title"/>
          </p:nvPr>
        </p:nvSpPr>
        <p:spPr/>
        <p:txBody>
          <a:bodyPr/>
          <a:lstStyle/>
          <a:p>
            <a:r>
              <a:rPr lang="en-US" dirty="0"/>
              <a:t>Section 1 Continued</a:t>
            </a:r>
          </a:p>
        </p:txBody>
      </p:sp>
      <p:sp>
        <p:nvSpPr>
          <p:cNvPr id="3" name="Content Placeholder 2">
            <a:extLst>
              <a:ext uri="{FF2B5EF4-FFF2-40B4-BE49-F238E27FC236}">
                <a16:creationId xmlns:a16="http://schemas.microsoft.com/office/drawing/2014/main" id="{549D72B3-DCAF-4A33-A993-5E5910952FCD}"/>
              </a:ext>
            </a:extLst>
          </p:cNvPr>
          <p:cNvSpPr>
            <a:spLocks noGrp="1"/>
          </p:cNvSpPr>
          <p:nvPr>
            <p:ph idx="1"/>
          </p:nvPr>
        </p:nvSpPr>
        <p:spPr/>
        <p:txBody>
          <a:bodyPr/>
          <a:lstStyle/>
          <a:p>
            <a:r>
              <a:rPr lang="en-US" dirty="0"/>
              <a:t>Allowed challenges by those aggrieved by the school board’s policies under this section within 30 days after the board’s action was taken. This can take a couple forms:</a:t>
            </a:r>
          </a:p>
          <a:p>
            <a:pPr lvl="1"/>
            <a:r>
              <a:rPr lang="en-US" dirty="0"/>
              <a:t>Require the board to conduct a hearing within 72 hours of receiving a request</a:t>
            </a:r>
          </a:p>
          <a:p>
            <a:pPr lvl="1"/>
            <a:r>
              <a:rPr lang="en-US" dirty="0"/>
              <a:t>Also allows a civil action in district court (a hearing is to happen within 72 hours after receipt of a petition)</a:t>
            </a:r>
          </a:p>
          <a:p>
            <a:pPr lvl="1"/>
            <a:endParaRPr lang="en-US" dirty="0"/>
          </a:p>
        </p:txBody>
      </p:sp>
      <p:pic>
        <p:nvPicPr>
          <p:cNvPr id="4" name="Picture 3" descr="Text&#10;&#10;Description automatically generated">
            <a:extLst>
              <a:ext uri="{FF2B5EF4-FFF2-40B4-BE49-F238E27FC236}">
                <a16:creationId xmlns:a16="http://schemas.microsoft.com/office/drawing/2014/main" id="{5B747C98-9C2C-4D8E-9E77-68F74DF09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1382679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428E-FD1A-4B2B-A8EA-004253819FA7}"/>
              </a:ext>
            </a:extLst>
          </p:cNvPr>
          <p:cNvSpPr>
            <a:spLocks noGrp="1"/>
          </p:cNvSpPr>
          <p:nvPr>
            <p:ph type="title"/>
          </p:nvPr>
        </p:nvSpPr>
        <p:spPr/>
        <p:txBody>
          <a:bodyPr/>
          <a:lstStyle/>
          <a:p>
            <a:r>
              <a:rPr lang="en-US" dirty="0"/>
              <a:t>Section 2</a:t>
            </a:r>
          </a:p>
        </p:txBody>
      </p:sp>
      <p:sp>
        <p:nvSpPr>
          <p:cNvPr id="3" name="Content Placeholder 2">
            <a:extLst>
              <a:ext uri="{FF2B5EF4-FFF2-40B4-BE49-F238E27FC236}">
                <a16:creationId xmlns:a16="http://schemas.microsoft.com/office/drawing/2014/main" id="{1FDCA262-B223-4D14-9AAD-81590C8400A4}"/>
              </a:ext>
            </a:extLst>
          </p:cNvPr>
          <p:cNvSpPr>
            <a:spLocks noGrp="1"/>
          </p:cNvSpPr>
          <p:nvPr>
            <p:ph idx="1"/>
          </p:nvPr>
        </p:nvSpPr>
        <p:spPr/>
        <p:txBody>
          <a:bodyPr>
            <a:normAutofit/>
          </a:bodyPr>
          <a:lstStyle/>
          <a:p>
            <a:r>
              <a:rPr lang="en-US" b="1" dirty="0"/>
              <a:t>Applied only during the state of disaster for COVID-19 (ended late June 2021)</a:t>
            </a:r>
          </a:p>
          <a:p>
            <a:r>
              <a:rPr lang="en-US" dirty="0"/>
              <a:t>This section mirrors Section 1 of SB 40 except this is specific to community colleges rather than public school districts</a:t>
            </a:r>
          </a:p>
        </p:txBody>
      </p:sp>
      <p:pic>
        <p:nvPicPr>
          <p:cNvPr id="4" name="Picture 3" descr="Text&#10;&#10;Description automatically generated">
            <a:extLst>
              <a:ext uri="{FF2B5EF4-FFF2-40B4-BE49-F238E27FC236}">
                <a16:creationId xmlns:a16="http://schemas.microsoft.com/office/drawing/2014/main" id="{A8C2FF6E-E772-4305-AC7D-FFBD60D6B7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1812357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E5FE-2CAA-499A-9DD4-1C52BE585793}"/>
              </a:ext>
            </a:extLst>
          </p:cNvPr>
          <p:cNvSpPr>
            <a:spLocks noGrp="1"/>
          </p:cNvSpPr>
          <p:nvPr>
            <p:ph type="title"/>
          </p:nvPr>
        </p:nvSpPr>
        <p:spPr/>
        <p:txBody>
          <a:bodyPr/>
          <a:lstStyle/>
          <a:p>
            <a:r>
              <a:rPr lang="en-US" dirty="0"/>
              <a:t>Section 3</a:t>
            </a:r>
          </a:p>
        </p:txBody>
      </p:sp>
      <p:sp>
        <p:nvSpPr>
          <p:cNvPr id="3" name="Content Placeholder 2">
            <a:extLst>
              <a:ext uri="{FF2B5EF4-FFF2-40B4-BE49-F238E27FC236}">
                <a16:creationId xmlns:a16="http://schemas.microsoft.com/office/drawing/2014/main" id="{BE4DAF13-8996-465D-BD0C-92F0CD9064A2}"/>
              </a:ext>
            </a:extLst>
          </p:cNvPr>
          <p:cNvSpPr>
            <a:spLocks noGrp="1"/>
          </p:cNvSpPr>
          <p:nvPr>
            <p:ph idx="1"/>
          </p:nvPr>
        </p:nvSpPr>
        <p:spPr/>
        <p:txBody>
          <a:bodyPr>
            <a:normAutofit/>
          </a:bodyPr>
          <a:lstStyle/>
          <a:p>
            <a:r>
              <a:rPr lang="en-US" dirty="0"/>
              <a:t>Modifies K.S.A. 46-1201</a:t>
            </a:r>
          </a:p>
          <a:p>
            <a:pPr lvl="1"/>
            <a:r>
              <a:rPr lang="en-US" dirty="0"/>
              <a:t>Expands the legislative coordinating council (LCC) from 7 to 8 members (adding the vice president of the senate)</a:t>
            </a:r>
          </a:p>
          <a:p>
            <a:pPr lvl="1"/>
            <a:r>
              <a:rPr lang="en-US" dirty="0"/>
              <a:t>Does some general clean-up of the language</a:t>
            </a:r>
          </a:p>
        </p:txBody>
      </p:sp>
      <p:pic>
        <p:nvPicPr>
          <p:cNvPr id="4" name="Picture 3" descr="Text&#10;&#10;Description automatically generated">
            <a:extLst>
              <a:ext uri="{FF2B5EF4-FFF2-40B4-BE49-F238E27FC236}">
                <a16:creationId xmlns:a16="http://schemas.microsoft.com/office/drawing/2014/main" id="{01B2FAC5-88C1-4115-BD73-458F9402A5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3291130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320E-5AA9-4436-8675-E0D88D0CC952}"/>
              </a:ext>
            </a:extLst>
          </p:cNvPr>
          <p:cNvSpPr>
            <a:spLocks noGrp="1"/>
          </p:cNvSpPr>
          <p:nvPr>
            <p:ph type="title"/>
          </p:nvPr>
        </p:nvSpPr>
        <p:spPr/>
        <p:txBody>
          <a:bodyPr/>
          <a:lstStyle/>
          <a:p>
            <a:r>
              <a:rPr lang="en-US" dirty="0"/>
              <a:t>Section 4</a:t>
            </a:r>
          </a:p>
        </p:txBody>
      </p:sp>
      <p:sp>
        <p:nvSpPr>
          <p:cNvPr id="3" name="Content Placeholder 2">
            <a:extLst>
              <a:ext uri="{FF2B5EF4-FFF2-40B4-BE49-F238E27FC236}">
                <a16:creationId xmlns:a16="http://schemas.microsoft.com/office/drawing/2014/main" id="{208FD016-098E-4B46-9036-47C23AC3149B}"/>
              </a:ext>
            </a:extLst>
          </p:cNvPr>
          <p:cNvSpPr>
            <a:spLocks noGrp="1"/>
          </p:cNvSpPr>
          <p:nvPr>
            <p:ph idx="1"/>
          </p:nvPr>
        </p:nvSpPr>
        <p:spPr/>
        <p:txBody>
          <a:bodyPr>
            <a:normAutofit/>
          </a:bodyPr>
          <a:lstStyle/>
          <a:p>
            <a:pPr lvl="1"/>
            <a:r>
              <a:rPr lang="en-US" dirty="0"/>
              <a:t>Modifies K.S.A. 2020 Supp. 48-924</a:t>
            </a:r>
          </a:p>
          <a:p>
            <a:pPr lvl="2"/>
            <a:r>
              <a:rPr lang="en-US" dirty="0"/>
              <a:t>Shifts responsibility for extending a state of disaster emergency in the “exception” language from the state finance council to the LCC</a:t>
            </a:r>
          </a:p>
          <a:p>
            <a:pPr lvl="3"/>
            <a:r>
              <a:rPr lang="en-US" dirty="0"/>
              <a:t>By default the governor cannot have a state of disaster for longer than 15 days without ratification by concurrent resolution of the legislature, </a:t>
            </a:r>
            <a:r>
              <a:rPr lang="en-US" i="1" dirty="0"/>
              <a:t>however</a:t>
            </a:r>
            <a:r>
              <a:rPr lang="en-US" dirty="0"/>
              <a:t> there is an exception whereby the governor can apply (originally to the state finance council, now to the LCC) for an extension</a:t>
            </a:r>
          </a:p>
          <a:p>
            <a:pPr lvl="2"/>
            <a:r>
              <a:rPr lang="en-US" dirty="0"/>
              <a:t>Five LCC members must approve the extension</a:t>
            </a:r>
          </a:p>
          <a:p>
            <a:pPr lvl="2"/>
            <a:r>
              <a:rPr lang="en-US" dirty="0"/>
              <a:t>Extensions cannot be longer than 30 days each (SB 40 cleaned up some language and removed some date caps related to COVID and instead relies on the need for seeking multiple extensions via this process)</a:t>
            </a:r>
          </a:p>
        </p:txBody>
      </p:sp>
      <p:pic>
        <p:nvPicPr>
          <p:cNvPr id="4" name="Picture 3" descr="Text&#10;&#10;Description automatically generated">
            <a:extLst>
              <a:ext uri="{FF2B5EF4-FFF2-40B4-BE49-F238E27FC236}">
                <a16:creationId xmlns:a16="http://schemas.microsoft.com/office/drawing/2014/main" id="{19FB441B-0B0C-4540-BC42-D89EC98A72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245702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889F-CF6A-4FB1-863E-B0B8D006B913}"/>
              </a:ext>
            </a:extLst>
          </p:cNvPr>
          <p:cNvSpPr>
            <a:spLocks noGrp="1"/>
          </p:cNvSpPr>
          <p:nvPr>
            <p:ph type="title"/>
          </p:nvPr>
        </p:nvSpPr>
        <p:spPr/>
        <p:txBody>
          <a:bodyPr/>
          <a:lstStyle/>
          <a:p>
            <a:r>
              <a:rPr lang="en-US" dirty="0"/>
              <a:t>Section 5</a:t>
            </a:r>
          </a:p>
        </p:txBody>
      </p:sp>
      <p:sp>
        <p:nvSpPr>
          <p:cNvPr id="3" name="Content Placeholder 2">
            <a:extLst>
              <a:ext uri="{FF2B5EF4-FFF2-40B4-BE49-F238E27FC236}">
                <a16:creationId xmlns:a16="http://schemas.microsoft.com/office/drawing/2014/main" id="{35495D2E-9702-490F-B51E-98E6E0D64867}"/>
              </a:ext>
            </a:extLst>
          </p:cNvPr>
          <p:cNvSpPr>
            <a:spLocks noGrp="1"/>
          </p:cNvSpPr>
          <p:nvPr>
            <p:ph idx="1"/>
          </p:nvPr>
        </p:nvSpPr>
        <p:spPr/>
        <p:txBody>
          <a:bodyPr/>
          <a:lstStyle/>
          <a:p>
            <a:r>
              <a:rPr lang="en-US" dirty="0"/>
              <a:t>Modifies K.S.A. 2020 Supp. 48-924b</a:t>
            </a:r>
          </a:p>
          <a:p>
            <a:pPr lvl="1"/>
            <a:r>
              <a:rPr lang="en-US" dirty="0"/>
              <a:t>Extended the COVID disaster through May 28, 2021</a:t>
            </a:r>
          </a:p>
          <a:p>
            <a:pPr lvl="1"/>
            <a:r>
              <a:rPr lang="en-US" dirty="0"/>
              <a:t>Added language further clarifying the inability of the governor to proclaim a new state of disaster emergency related to COVID, specifying that includes an economic, financial, or other crisis caused by COVID</a:t>
            </a:r>
          </a:p>
          <a:p>
            <a:pPr lvl="1"/>
            <a:r>
              <a:rPr lang="en-US" dirty="0"/>
              <a:t>Revoked executive orders related to COVID as of March 31, 2021 and specified the legislature or the LCC could revoke any new COVID executive orders</a:t>
            </a:r>
          </a:p>
        </p:txBody>
      </p:sp>
      <p:pic>
        <p:nvPicPr>
          <p:cNvPr id="4" name="Picture 3" descr="Text&#10;&#10;Description automatically generated">
            <a:extLst>
              <a:ext uri="{FF2B5EF4-FFF2-40B4-BE49-F238E27FC236}">
                <a16:creationId xmlns:a16="http://schemas.microsoft.com/office/drawing/2014/main" id="{396E307D-8D63-4CF2-ADE6-EA89DC6AB1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8400"/>
            <a:ext cx="2977896" cy="609600"/>
          </a:xfrm>
          <a:prstGeom prst="rect">
            <a:avLst/>
          </a:prstGeom>
        </p:spPr>
      </p:pic>
    </p:spTree>
    <p:extLst>
      <p:ext uri="{BB962C8B-B14F-4D97-AF65-F5344CB8AC3E}">
        <p14:creationId xmlns:p14="http://schemas.microsoft.com/office/powerpoint/2010/main" val="4047000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1413</Words>
  <Application>Microsoft Office PowerPoint</Application>
  <PresentationFormat>Widescreen</PresentationFormat>
  <Paragraphs>105</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Senate Bill 40 (SB40) &amp; Kansas Counties</vt:lpstr>
      <vt:lpstr>PowerPoint Presentation</vt:lpstr>
      <vt:lpstr>SB40 Overview</vt:lpstr>
      <vt:lpstr>Section 1</vt:lpstr>
      <vt:lpstr>Section 1 Continued</vt:lpstr>
      <vt:lpstr>Section 2</vt:lpstr>
      <vt:lpstr>Section 3</vt:lpstr>
      <vt:lpstr>Section 4</vt:lpstr>
      <vt:lpstr>Section 5</vt:lpstr>
      <vt:lpstr>Section 6</vt:lpstr>
      <vt:lpstr>Section 7</vt:lpstr>
      <vt:lpstr>Section 8</vt:lpstr>
      <vt:lpstr>Section 9</vt:lpstr>
      <vt:lpstr>Section 10</vt:lpstr>
      <vt:lpstr>Section 11</vt:lpstr>
      <vt:lpstr>Section 12</vt:lpstr>
      <vt:lpstr>Section 13</vt:lpstr>
      <vt:lpstr>Section 14</vt:lpstr>
      <vt:lpstr>Section 15</vt:lpstr>
      <vt:lpstr>Section 16</vt:lpstr>
      <vt:lpstr>Q&amp;A &amp;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ARPA (American Rescue Plan Act) Funding &amp; Kansas Counties</dc:title>
  <dc:creator>Dennis Kriesel</dc:creator>
  <cp:lastModifiedBy>Jay Hall</cp:lastModifiedBy>
  <cp:revision>22</cp:revision>
  <dcterms:created xsi:type="dcterms:W3CDTF">2021-07-06T11:55:37Z</dcterms:created>
  <dcterms:modified xsi:type="dcterms:W3CDTF">2021-12-02T20:53:16Z</dcterms:modified>
</cp:coreProperties>
</file>